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70" r:id="rId4"/>
    <p:sldId id="258" r:id="rId5"/>
    <p:sldId id="259" r:id="rId6"/>
    <p:sldId id="260" r:id="rId7"/>
    <p:sldId id="261" r:id="rId8"/>
    <p:sldId id="262" r:id="rId9"/>
    <p:sldId id="265" r:id="rId10"/>
    <p:sldId id="266" r:id="rId11"/>
    <p:sldId id="269" r:id="rId12"/>
    <p:sldId id="271" r:id="rId13"/>
    <p:sldId id="273" r:id="rId14"/>
    <p:sldId id="274" r:id="rId15"/>
    <p:sldId id="278" r:id="rId16"/>
    <p:sldId id="281" r:id="rId17"/>
    <p:sldId id="296" r:id="rId18"/>
    <p:sldId id="280" r:id="rId19"/>
    <p:sldId id="295" r:id="rId20"/>
    <p:sldId id="282" r:id="rId21"/>
    <p:sldId id="294" r:id="rId22"/>
    <p:sldId id="283" r:id="rId23"/>
    <p:sldId id="291" r:id="rId24"/>
    <p:sldId id="304" r:id="rId25"/>
    <p:sldId id="307" r:id="rId26"/>
    <p:sldId id="306" r:id="rId27"/>
    <p:sldId id="284" r:id="rId28"/>
    <p:sldId id="286" r:id="rId29"/>
    <p:sldId id="293" r:id="rId30"/>
    <p:sldId id="287" r:id="rId31"/>
    <p:sldId id="288" r:id="rId32"/>
    <p:sldId id="289" r:id="rId33"/>
    <p:sldId id="290" r:id="rId34"/>
    <p:sldId id="309" r:id="rId35"/>
    <p:sldId id="308" r:id="rId36"/>
    <p:sldId id="310" r:id="rId37"/>
    <p:sldId id="305"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ER" initials="A" lastIdx="0" clrIdx="0">
    <p:extLst>
      <p:ext uri="{19B8F6BF-5375-455C-9EA6-DF929625EA0E}">
        <p15:presenceInfo xmlns:p15="http://schemas.microsoft.com/office/powerpoint/2012/main" userId="A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4" autoAdjust="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47518-127B-4F7B-BE95-AC5D3C125980}" type="datetimeFigureOut">
              <a:rPr lang="tr-TR" smtClean="0"/>
              <a:t>1.10.2025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85EA3-044C-4CF1-A01C-F2B6AD261829}" type="slidenum">
              <a:rPr lang="tr-TR" smtClean="0"/>
              <a:t>‹#›</a:t>
            </a:fld>
            <a:endParaRPr lang="tr-TR"/>
          </a:p>
        </p:txBody>
      </p:sp>
    </p:spTree>
    <p:extLst>
      <p:ext uri="{BB962C8B-B14F-4D97-AF65-F5344CB8AC3E}">
        <p14:creationId xmlns:p14="http://schemas.microsoft.com/office/powerpoint/2010/main" val="864198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4785EA3-044C-4CF1-A01C-F2B6AD261829}" type="slidenum">
              <a:rPr lang="tr-TR" smtClean="0"/>
              <a:t>1</a:t>
            </a:fld>
            <a:endParaRPr lang="tr-TR"/>
          </a:p>
        </p:txBody>
      </p:sp>
    </p:spTree>
    <p:extLst>
      <p:ext uri="{BB962C8B-B14F-4D97-AF65-F5344CB8AC3E}">
        <p14:creationId xmlns:p14="http://schemas.microsoft.com/office/powerpoint/2010/main" val="244140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4785EA3-044C-4CF1-A01C-F2B6AD261829}" type="slidenum">
              <a:rPr lang="tr-TR" smtClean="0"/>
              <a:t>13</a:t>
            </a:fld>
            <a:endParaRPr lang="tr-TR"/>
          </a:p>
        </p:txBody>
      </p:sp>
    </p:spTree>
    <p:extLst>
      <p:ext uri="{BB962C8B-B14F-4D97-AF65-F5344CB8AC3E}">
        <p14:creationId xmlns:p14="http://schemas.microsoft.com/office/powerpoint/2010/main" val="169514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4785EA3-044C-4CF1-A01C-F2B6AD261829}" type="slidenum">
              <a:rPr lang="tr-TR" smtClean="0"/>
              <a:t>14</a:t>
            </a:fld>
            <a:endParaRPr lang="tr-TR"/>
          </a:p>
        </p:txBody>
      </p:sp>
    </p:spTree>
    <p:extLst>
      <p:ext uri="{BB962C8B-B14F-4D97-AF65-F5344CB8AC3E}">
        <p14:creationId xmlns:p14="http://schemas.microsoft.com/office/powerpoint/2010/main" val="487250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93734BD3-1ABB-48BC-B64B-9CF0EC84976F}" type="datetimeFigureOut">
              <a:rPr lang="tr-TR" smtClean="0"/>
              <a:t>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6A32E05-3E51-47A8-8F81-D6597BD595B8}" type="slidenum">
              <a:rPr lang="tr-TR" smtClean="0"/>
              <a:t>‹#›</a:t>
            </a:fld>
            <a:endParaRPr lang="tr-TR"/>
          </a:p>
        </p:txBody>
      </p:sp>
    </p:spTree>
    <p:extLst>
      <p:ext uri="{BB962C8B-B14F-4D97-AF65-F5344CB8AC3E}">
        <p14:creationId xmlns:p14="http://schemas.microsoft.com/office/powerpoint/2010/main" val="218677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3734BD3-1ABB-48BC-B64B-9CF0EC84976F}" type="datetimeFigureOut">
              <a:rPr lang="tr-TR" smtClean="0"/>
              <a:t>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6A32E05-3E51-47A8-8F81-D6597BD595B8}" type="slidenum">
              <a:rPr lang="tr-TR" smtClean="0"/>
              <a:t>‹#›</a:t>
            </a:fld>
            <a:endParaRPr lang="tr-TR"/>
          </a:p>
        </p:txBody>
      </p:sp>
    </p:spTree>
    <p:extLst>
      <p:ext uri="{BB962C8B-B14F-4D97-AF65-F5344CB8AC3E}">
        <p14:creationId xmlns:p14="http://schemas.microsoft.com/office/powerpoint/2010/main" val="223946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3734BD3-1ABB-48BC-B64B-9CF0EC84976F}" type="datetimeFigureOut">
              <a:rPr lang="tr-TR" smtClean="0"/>
              <a:t>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6A32E05-3E51-47A8-8F81-D6597BD595B8}" type="slidenum">
              <a:rPr lang="tr-TR" smtClean="0"/>
              <a:t>‹#›</a:t>
            </a:fld>
            <a:endParaRPr lang="tr-TR"/>
          </a:p>
        </p:txBody>
      </p:sp>
    </p:spTree>
    <p:extLst>
      <p:ext uri="{BB962C8B-B14F-4D97-AF65-F5344CB8AC3E}">
        <p14:creationId xmlns:p14="http://schemas.microsoft.com/office/powerpoint/2010/main" val="75481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3734BD3-1ABB-48BC-B64B-9CF0EC84976F}" type="datetimeFigureOut">
              <a:rPr lang="tr-TR" smtClean="0"/>
              <a:t>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6A32E05-3E51-47A8-8F81-D6597BD595B8}" type="slidenum">
              <a:rPr lang="tr-TR" smtClean="0"/>
              <a:t>‹#›</a:t>
            </a:fld>
            <a:endParaRPr lang="tr-TR"/>
          </a:p>
        </p:txBody>
      </p:sp>
    </p:spTree>
    <p:extLst>
      <p:ext uri="{BB962C8B-B14F-4D97-AF65-F5344CB8AC3E}">
        <p14:creationId xmlns:p14="http://schemas.microsoft.com/office/powerpoint/2010/main" val="3328056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93734BD3-1ABB-48BC-B64B-9CF0EC84976F}" type="datetimeFigureOut">
              <a:rPr lang="tr-TR" smtClean="0"/>
              <a:t>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6A32E05-3E51-47A8-8F81-D6597BD595B8}" type="slidenum">
              <a:rPr lang="tr-TR" smtClean="0"/>
              <a:t>‹#›</a:t>
            </a:fld>
            <a:endParaRPr lang="tr-TR"/>
          </a:p>
        </p:txBody>
      </p:sp>
    </p:spTree>
    <p:extLst>
      <p:ext uri="{BB962C8B-B14F-4D97-AF65-F5344CB8AC3E}">
        <p14:creationId xmlns:p14="http://schemas.microsoft.com/office/powerpoint/2010/main" val="285378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3734BD3-1ABB-48BC-B64B-9CF0EC84976F}" type="datetimeFigureOut">
              <a:rPr lang="tr-TR" smtClean="0"/>
              <a:t>1.10.2025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6A32E05-3E51-47A8-8F81-D6597BD595B8}" type="slidenum">
              <a:rPr lang="tr-TR" smtClean="0"/>
              <a:t>‹#›</a:t>
            </a:fld>
            <a:endParaRPr lang="tr-TR"/>
          </a:p>
        </p:txBody>
      </p:sp>
    </p:spTree>
    <p:extLst>
      <p:ext uri="{BB962C8B-B14F-4D97-AF65-F5344CB8AC3E}">
        <p14:creationId xmlns:p14="http://schemas.microsoft.com/office/powerpoint/2010/main" val="678508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3734BD3-1ABB-48BC-B64B-9CF0EC84976F}" type="datetimeFigureOut">
              <a:rPr lang="tr-TR" smtClean="0"/>
              <a:t>1.10.2025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6A32E05-3E51-47A8-8F81-D6597BD595B8}" type="slidenum">
              <a:rPr lang="tr-TR" smtClean="0"/>
              <a:t>‹#›</a:t>
            </a:fld>
            <a:endParaRPr lang="tr-TR"/>
          </a:p>
        </p:txBody>
      </p:sp>
    </p:spTree>
    <p:extLst>
      <p:ext uri="{BB962C8B-B14F-4D97-AF65-F5344CB8AC3E}">
        <p14:creationId xmlns:p14="http://schemas.microsoft.com/office/powerpoint/2010/main" val="371182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3734BD3-1ABB-48BC-B64B-9CF0EC84976F}" type="datetimeFigureOut">
              <a:rPr lang="tr-TR" smtClean="0"/>
              <a:t>1.10.2025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6A32E05-3E51-47A8-8F81-D6597BD595B8}" type="slidenum">
              <a:rPr lang="tr-TR" smtClean="0"/>
              <a:t>‹#›</a:t>
            </a:fld>
            <a:endParaRPr lang="tr-TR"/>
          </a:p>
        </p:txBody>
      </p:sp>
    </p:spTree>
    <p:extLst>
      <p:ext uri="{BB962C8B-B14F-4D97-AF65-F5344CB8AC3E}">
        <p14:creationId xmlns:p14="http://schemas.microsoft.com/office/powerpoint/2010/main" val="256178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3734BD3-1ABB-48BC-B64B-9CF0EC84976F}" type="datetimeFigureOut">
              <a:rPr lang="tr-TR" smtClean="0"/>
              <a:t>1.10.2025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6A32E05-3E51-47A8-8F81-D6597BD595B8}" type="slidenum">
              <a:rPr lang="tr-TR" smtClean="0"/>
              <a:t>‹#›</a:t>
            </a:fld>
            <a:endParaRPr lang="tr-TR"/>
          </a:p>
        </p:txBody>
      </p:sp>
    </p:spTree>
    <p:extLst>
      <p:ext uri="{BB962C8B-B14F-4D97-AF65-F5344CB8AC3E}">
        <p14:creationId xmlns:p14="http://schemas.microsoft.com/office/powerpoint/2010/main" val="10005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3734BD3-1ABB-48BC-B64B-9CF0EC84976F}" type="datetimeFigureOut">
              <a:rPr lang="tr-TR" smtClean="0"/>
              <a:t>1.10.2025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6A32E05-3E51-47A8-8F81-D6597BD595B8}" type="slidenum">
              <a:rPr lang="tr-TR" smtClean="0"/>
              <a:t>‹#›</a:t>
            </a:fld>
            <a:endParaRPr lang="tr-TR"/>
          </a:p>
        </p:txBody>
      </p:sp>
    </p:spTree>
    <p:extLst>
      <p:ext uri="{BB962C8B-B14F-4D97-AF65-F5344CB8AC3E}">
        <p14:creationId xmlns:p14="http://schemas.microsoft.com/office/powerpoint/2010/main" val="404008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3734BD3-1ABB-48BC-B64B-9CF0EC84976F}" type="datetimeFigureOut">
              <a:rPr lang="tr-TR" smtClean="0"/>
              <a:t>1.10.2025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6A32E05-3E51-47A8-8F81-D6597BD595B8}" type="slidenum">
              <a:rPr lang="tr-TR" smtClean="0"/>
              <a:t>‹#›</a:t>
            </a:fld>
            <a:endParaRPr lang="tr-TR"/>
          </a:p>
        </p:txBody>
      </p:sp>
    </p:spTree>
    <p:extLst>
      <p:ext uri="{BB962C8B-B14F-4D97-AF65-F5344CB8AC3E}">
        <p14:creationId xmlns:p14="http://schemas.microsoft.com/office/powerpoint/2010/main" val="271529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34BD3-1ABB-48BC-B64B-9CF0EC84976F}" type="datetimeFigureOut">
              <a:rPr lang="tr-TR" smtClean="0"/>
              <a:t>1.10.2025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32E05-3E51-47A8-8F81-D6597BD595B8}" type="slidenum">
              <a:rPr lang="tr-TR" smtClean="0"/>
              <a:t>‹#›</a:t>
            </a:fld>
            <a:endParaRPr lang="tr-TR"/>
          </a:p>
        </p:txBody>
      </p:sp>
    </p:spTree>
    <p:extLst>
      <p:ext uri="{BB962C8B-B14F-4D97-AF65-F5344CB8AC3E}">
        <p14:creationId xmlns:p14="http://schemas.microsoft.com/office/powerpoint/2010/main" val="374458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07413" y="5352368"/>
            <a:ext cx="3707362" cy="1235018"/>
          </a:xfrm>
          <a:prstGeom prst="rect">
            <a:avLst/>
          </a:prstGeom>
        </p:spPr>
        <p:txBody>
          <a:bodyPr wrap="square">
            <a:spAutoFit/>
          </a:bodyPr>
          <a:lstStyle/>
          <a:p>
            <a:pPr>
              <a:lnSpc>
                <a:spcPct val="107000"/>
              </a:lnSpc>
              <a:spcAft>
                <a:spcPts val="600"/>
              </a:spcAft>
              <a:tabLst>
                <a:tab pos="647708" algn="l"/>
              </a:tabLst>
            </a:pPr>
            <a:r>
              <a:rPr lang="tr-TR" sz="1400" b="1" dirty="0" smtClean="0">
                <a:solidFill>
                  <a:schemeClr val="bg2">
                    <a:lumMod val="50000"/>
                  </a:schemeClr>
                </a:solidFill>
                <a:latin typeface="Times New Roman" panose="02020603050405020304" pitchFamily="18" charset="0"/>
                <a:ea typeface="Calibri" panose="020F0502020204030204" pitchFamily="34" charset="0"/>
                <a:cs typeface="Times New Roman" panose="02020603050405020304" pitchFamily="18" charset="0"/>
              </a:rPr>
              <a:t>Yayın Tarihi</a:t>
            </a:r>
            <a:r>
              <a:rPr lang="tr-TR" sz="1400" b="1" smtClean="0">
                <a:solidFill>
                  <a:schemeClr val="bg2">
                    <a:lumMod val="50000"/>
                  </a:schemeClr>
                </a:solidFill>
                <a:latin typeface="Times New Roman" panose="02020603050405020304" pitchFamily="18" charset="0"/>
                <a:ea typeface="Calibri" panose="020F0502020204030204" pitchFamily="34" charset="0"/>
                <a:cs typeface="Times New Roman" panose="02020603050405020304" pitchFamily="18" charset="0"/>
              </a:rPr>
              <a:t>: 29.09.2025</a:t>
            </a:r>
            <a:endParaRPr lang="tr-TR" sz="1400" b="1" dirty="0" smtClean="0">
              <a:solidFill>
                <a:schemeClr val="bg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tabLst>
                <a:tab pos="647708" algn="l"/>
              </a:tabLst>
            </a:pPr>
            <a:r>
              <a:rPr lang="tr-TR" sz="1400" b="1" dirty="0" smtClean="0">
                <a:solidFill>
                  <a:schemeClr val="bg2">
                    <a:lumMod val="50000"/>
                  </a:schemeClr>
                </a:solidFill>
                <a:latin typeface="Times New Roman" panose="02020603050405020304" pitchFamily="18" charset="0"/>
                <a:ea typeface="Calibri" panose="020F0502020204030204" pitchFamily="34" charset="0"/>
                <a:cs typeface="Times New Roman" panose="02020603050405020304" pitchFamily="18" charset="0"/>
              </a:rPr>
              <a:t>Revizyon No</a:t>
            </a:r>
            <a:r>
              <a:rPr lang="tr-TR" sz="1400" b="1" smtClean="0">
                <a:solidFill>
                  <a:schemeClr val="bg2">
                    <a:lumMod val="50000"/>
                  </a:schemeClr>
                </a:solidFill>
                <a:latin typeface="Times New Roman" panose="02020603050405020304" pitchFamily="18" charset="0"/>
                <a:ea typeface="Calibri" panose="020F0502020204030204" pitchFamily="34" charset="0"/>
                <a:cs typeface="Times New Roman" panose="02020603050405020304" pitchFamily="18" charset="0"/>
              </a:rPr>
              <a:t>: 00</a:t>
            </a:r>
            <a:endParaRPr lang="tr-TR" sz="1400" b="1" dirty="0" smtClean="0">
              <a:solidFill>
                <a:schemeClr val="bg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tabLst>
                <a:tab pos="647708" algn="l"/>
              </a:tabLst>
            </a:pPr>
            <a:r>
              <a:rPr lang="tr-TR" sz="1400" b="1" dirty="0" smtClean="0">
                <a:solidFill>
                  <a:schemeClr val="bg2">
                    <a:lumMod val="50000"/>
                  </a:schemeClr>
                </a:solidFill>
                <a:latin typeface="Times New Roman" panose="02020603050405020304" pitchFamily="18" charset="0"/>
                <a:ea typeface="Calibri" panose="020F0502020204030204" pitchFamily="34" charset="0"/>
                <a:cs typeface="Times New Roman" panose="02020603050405020304" pitchFamily="18" charset="0"/>
              </a:rPr>
              <a:t>Revizyon Tarihi</a:t>
            </a:r>
            <a:r>
              <a:rPr lang="tr-TR" sz="1400" b="1" smtClean="0">
                <a:solidFill>
                  <a:schemeClr val="bg2">
                    <a:lumMod val="50000"/>
                  </a:schemeClr>
                </a:solidFill>
                <a:latin typeface="Times New Roman" panose="02020603050405020304" pitchFamily="18" charset="0"/>
                <a:ea typeface="Calibri" panose="020F0502020204030204" pitchFamily="34" charset="0"/>
                <a:cs typeface="Times New Roman" panose="02020603050405020304" pitchFamily="18" charset="0"/>
              </a:rPr>
              <a:t>: 29.09.2025</a:t>
            </a:r>
          </a:p>
          <a:p>
            <a:pPr>
              <a:lnSpc>
                <a:spcPct val="107000"/>
              </a:lnSpc>
              <a:spcAft>
                <a:spcPts val="600"/>
              </a:spcAft>
              <a:tabLst>
                <a:tab pos="647708" algn="l"/>
              </a:tabLst>
            </a:pPr>
            <a:r>
              <a:rPr lang="tr-TR" sz="1400" b="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https://www.tugrasuithotel.com/</a:t>
            </a:r>
            <a:endParaRPr lang="tr-TR" sz="1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Metin kutusu 9"/>
          <p:cNvSpPr txBox="1"/>
          <p:nvPr/>
        </p:nvSpPr>
        <p:spPr>
          <a:xfrm>
            <a:off x="1501026" y="2360522"/>
            <a:ext cx="9458325" cy="1754326"/>
          </a:xfrm>
          <a:prstGeom prst="rect">
            <a:avLst/>
          </a:prstGeom>
          <a:noFill/>
        </p:spPr>
        <p:txBody>
          <a:bodyPr wrap="square" rtlCol="0">
            <a:spAutoFit/>
          </a:bodyPr>
          <a:lstStyle/>
          <a:p>
            <a:pPr algn="ctr"/>
            <a:r>
              <a:rPr lang="tr-TR" sz="5400" b="1" dirty="0" smtClean="0">
                <a:solidFill>
                  <a:schemeClr val="bg2">
                    <a:lumMod val="50000"/>
                  </a:schemeClr>
                </a:solidFill>
                <a:latin typeface="Times New Roman" panose="02020603050405020304" pitchFamily="18" charset="0"/>
                <a:cs typeface="Times New Roman" panose="02020603050405020304" pitchFamily="18" charset="0"/>
              </a:rPr>
              <a:t>SÜRDÜRÜLEBİLİRLİK RAPORU</a:t>
            </a:r>
            <a:endParaRPr lang="tr-TR" sz="5400" b="1"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761" y="184605"/>
            <a:ext cx="3810000" cy="2114550"/>
          </a:xfrm>
          <a:prstGeom prst="rect">
            <a:avLst/>
          </a:prstGeom>
        </p:spPr>
      </p:pic>
    </p:spTree>
    <p:extLst>
      <p:ext uri="{BB962C8B-B14F-4D97-AF65-F5344CB8AC3E}">
        <p14:creationId xmlns:p14="http://schemas.microsoft.com/office/powerpoint/2010/main" val="765532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a:xfrm>
            <a:off x="387928" y="124691"/>
            <a:ext cx="7162800" cy="10529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smtClean="0">
                <a:latin typeface="Times New Roman" panose="02020603050405020304" pitchFamily="18" charset="0"/>
                <a:cs typeface="Times New Roman" panose="02020603050405020304" pitchFamily="18" charset="0"/>
              </a:rPr>
              <a:t>SÜRDÜRÜLEBİLİR SATINALMA UYGULAMALARIMIZ</a:t>
            </a:r>
            <a:endParaRPr lang="tr-TR" sz="2000" dirty="0" smtClean="0">
              <a:latin typeface="Times New Roman" panose="02020603050405020304" pitchFamily="18" charset="0"/>
              <a:cs typeface="Times New Roman" panose="02020603050405020304" pitchFamily="18" charset="0"/>
            </a:endParaRPr>
          </a:p>
          <a:p>
            <a:endParaRPr lang="tr-TR" sz="1800" dirty="0">
              <a:solidFill>
                <a:schemeClr val="bg2">
                  <a:lumMod val="50000"/>
                </a:schemeClr>
              </a:solidFill>
              <a:latin typeface="Arial Black" panose="020B0A04020102020204" pitchFamily="34" charset="0"/>
            </a:endParaRPr>
          </a:p>
        </p:txBody>
      </p:sp>
      <p:sp>
        <p:nvSpPr>
          <p:cNvPr id="2" name="Dikdörtgen 1"/>
          <p:cNvSpPr/>
          <p:nvPr/>
        </p:nvSpPr>
        <p:spPr>
          <a:xfrm>
            <a:off x="0" y="723331"/>
            <a:ext cx="6907836" cy="5847755"/>
          </a:xfrm>
          <a:prstGeom prst="rect">
            <a:avLst/>
          </a:prstGeom>
        </p:spPr>
        <p:txBody>
          <a:bodyPr wrap="square">
            <a:spAutoFit/>
          </a:bodyPr>
          <a:lstStyle/>
          <a:p>
            <a:r>
              <a:rPr lang="tr-TR" b="1" smtClean="0">
                <a:latin typeface="Times New Roman" panose="02020603050405020304" pitchFamily="18" charset="0"/>
                <a:cs typeface="Times New Roman" panose="02020603050405020304" pitchFamily="18" charset="0"/>
              </a:rPr>
              <a:t>Satın Alma</a:t>
            </a:r>
          </a:p>
          <a:p>
            <a:r>
              <a:rPr lang="en-US" sz="1400" smtClean="0">
                <a:latin typeface="Times New Roman" panose="02020603050405020304" pitchFamily="18" charset="0"/>
                <a:cs typeface="Times New Roman" panose="02020603050405020304" pitchFamily="18" charset="0"/>
              </a:rPr>
              <a:t>Sürdürülebilir tedarik anlayışı doğrultusunda tedarikçilerimizin/çözüm ortaklarımızın;</a:t>
            </a:r>
            <a:endParaRPr lang="tr-TR" sz="1400" smtClean="0">
              <a:latin typeface="Times New Roman" panose="02020603050405020304" pitchFamily="18" charset="0"/>
              <a:cs typeface="Times New Roman" panose="02020603050405020304" pitchFamily="18" charset="0"/>
            </a:endParaRPr>
          </a:p>
          <a:p>
            <a:pPr lvl="0"/>
            <a:r>
              <a:rPr lang="en-US" sz="1400" smtClean="0">
                <a:latin typeface="Times New Roman" panose="02020603050405020304" pitchFamily="18" charset="0"/>
                <a:cs typeface="Times New Roman" panose="02020603050405020304" pitchFamily="18" charset="0"/>
              </a:rPr>
              <a:t>Kalite Güvence Yönetim Sistemleri, Çevre ve İş Sağlığı Güvenliği Yönetim Sistemleri, uluslararası düzeyde kabul görmüş çevre ve sürdürülebilirlik etiklerine/sertifikalarına sahip olmasına,</a:t>
            </a:r>
            <a:endParaRPr lang="tr-TR" sz="1400" smtClean="0">
              <a:latin typeface="Times New Roman" panose="02020603050405020304" pitchFamily="18" charset="0"/>
              <a:cs typeface="Times New Roman" panose="02020603050405020304" pitchFamily="18" charset="0"/>
            </a:endParaRPr>
          </a:p>
          <a:p>
            <a:pPr lvl="0"/>
            <a:r>
              <a:rPr lang="en-US" sz="1400" smtClean="0">
                <a:latin typeface="Times New Roman" panose="02020603050405020304" pitchFamily="18" charset="0"/>
                <a:cs typeface="Times New Roman" panose="02020603050405020304" pitchFamily="18" charset="0"/>
              </a:rPr>
              <a:t>Üretim ve tedarikte, çevreye zararlı etkilerinin olmamasına, çevre mevzuatlarına uyuyor olmasına,</a:t>
            </a:r>
            <a:endParaRPr lang="tr-TR" sz="1400" smtClean="0">
              <a:latin typeface="Times New Roman" panose="02020603050405020304" pitchFamily="18" charset="0"/>
              <a:cs typeface="Times New Roman" panose="02020603050405020304" pitchFamily="18" charset="0"/>
            </a:endParaRPr>
          </a:p>
          <a:p>
            <a:pPr lvl="0"/>
            <a:r>
              <a:rPr lang="en-US" sz="1400" smtClean="0">
                <a:latin typeface="Times New Roman" panose="02020603050405020304" pitchFamily="18" charset="0"/>
                <a:cs typeface="Times New Roman" panose="02020603050405020304" pitchFamily="18" charset="0"/>
              </a:rPr>
              <a:t>Kaynakları; doğal yaşama, ekosisteme zarar vermeden, uygun bir şekilde kullanıyor/tüketiyor olmasına, avlanma yasaklarına uyuyor olmasına,</a:t>
            </a:r>
            <a:endParaRPr lang="tr-TR" sz="1400" smtClean="0">
              <a:latin typeface="Times New Roman" panose="02020603050405020304" pitchFamily="18" charset="0"/>
              <a:cs typeface="Times New Roman" panose="02020603050405020304" pitchFamily="18" charset="0"/>
            </a:endParaRPr>
          </a:p>
          <a:p>
            <a:pPr lvl="0"/>
            <a:r>
              <a:rPr lang="en-US" sz="1400" smtClean="0">
                <a:latin typeface="Times New Roman" panose="02020603050405020304" pitchFamily="18" charset="0"/>
                <a:cs typeface="Times New Roman" panose="02020603050405020304" pitchFamily="18" charset="0"/>
              </a:rPr>
              <a:t>Atıklarını en aza indirmek ve doğru yönetmek için çalışıyor olmasına, ürün ambalajlarında daha az ambalajlamaya veya dökme ambalajlama alternatifleri sunuyor olmasına,</a:t>
            </a:r>
            <a:endParaRPr lang="tr-TR" sz="1400" smtClean="0">
              <a:latin typeface="Times New Roman" panose="02020603050405020304" pitchFamily="18" charset="0"/>
              <a:cs typeface="Times New Roman" panose="02020603050405020304" pitchFamily="18" charset="0"/>
            </a:endParaRPr>
          </a:p>
          <a:p>
            <a:pPr lvl="0"/>
            <a:r>
              <a:rPr lang="en-US" sz="1400" smtClean="0">
                <a:latin typeface="Times New Roman" panose="02020603050405020304" pitchFamily="18" charset="0"/>
                <a:cs typeface="Times New Roman" panose="02020603050405020304" pitchFamily="18" charset="0"/>
              </a:rPr>
              <a:t>Çevre dostu, tasarruflu, yöresel, etik değerlere önem veren, geri dönüşebilir veya geri dönüştürülmüş malzeme kullanan, organik, bio, vegan, hayvanlar üzerinde denenmemiş, zararlı kimyasal bileşenler içermeyen vb. alternatifleri sunmalarına, </a:t>
            </a:r>
            <a:endParaRPr lang="tr-TR" sz="1400" smtClean="0">
              <a:latin typeface="Times New Roman" panose="02020603050405020304" pitchFamily="18" charset="0"/>
              <a:cs typeface="Times New Roman" panose="02020603050405020304" pitchFamily="18" charset="0"/>
            </a:endParaRPr>
          </a:p>
          <a:p>
            <a:pPr lvl="0"/>
            <a:r>
              <a:rPr lang="en-US" sz="1400" smtClean="0">
                <a:latin typeface="Times New Roman" panose="02020603050405020304" pitchFamily="18" charset="0"/>
                <a:cs typeface="Times New Roman" panose="02020603050405020304" pitchFamily="18" charset="0"/>
              </a:rPr>
              <a:t>Yerli ve yerel üretim/hizmet sağlayıcısı olmasına, </a:t>
            </a:r>
            <a:endParaRPr lang="tr-TR" sz="1400" smtClean="0">
              <a:latin typeface="Times New Roman" panose="02020603050405020304" pitchFamily="18" charset="0"/>
              <a:cs typeface="Times New Roman" panose="02020603050405020304" pitchFamily="18" charset="0"/>
            </a:endParaRPr>
          </a:p>
          <a:p>
            <a:pPr lvl="0"/>
            <a:r>
              <a:rPr lang="en-US" sz="1400" smtClean="0">
                <a:latin typeface="Times New Roman" panose="02020603050405020304" pitchFamily="18" charset="0"/>
                <a:cs typeface="Times New Roman" panose="02020603050405020304" pitchFamily="18" charset="0"/>
              </a:rPr>
              <a:t>Ülkemizin/bölgemizin mutfağını, geleneklerini, kültürünü yansıtan/tanıtan ürün/hizmet olmasına,</a:t>
            </a:r>
            <a:endParaRPr lang="tr-TR" sz="1400" smtClean="0">
              <a:latin typeface="Times New Roman" panose="02020603050405020304" pitchFamily="18" charset="0"/>
              <a:cs typeface="Times New Roman" panose="02020603050405020304" pitchFamily="18" charset="0"/>
            </a:endParaRPr>
          </a:p>
          <a:p>
            <a:r>
              <a:rPr lang="en-US" sz="1400" smtClean="0">
                <a:latin typeface="Times New Roman" panose="02020603050405020304" pitchFamily="18" charset="0"/>
                <a:cs typeface="Times New Roman" panose="02020603050405020304" pitchFamily="18" charset="0"/>
              </a:rPr>
              <a:t>Önem verir ve bu bakış açımızı paydaş  tedarikçilerimize iletiriz. Tedarikçilerimiz ile birlikte verimli satın alma fırsatları yaratmaya çalışır, tedarik süreçlerinden doğan çevre etkilerini azaltmayı hedefleriz.</a:t>
            </a:r>
            <a:endParaRPr lang="tr-TR" sz="140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b="1" dirty="0" smtClean="0">
                <a:latin typeface="Times New Roman" panose="02020603050405020304" pitchFamily="18" charset="0"/>
                <a:cs typeface="Times New Roman" panose="02020603050405020304" pitchFamily="18" charset="0"/>
              </a:rPr>
              <a:t>Tedarikçi Değerlendirmeleri </a:t>
            </a:r>
          </a:p>
          <a:p>
            <a:r>
              <a:rPr lang="tr-TR">
                <a:latin typeface="Times New Roman" panose="02020603050405020304" pitchFamily="18" charset="0"/>
                <a:cs typeface="Times New Roman" panose="02020603050405020304" pitchFamily="18" charset="0"/>
              </a:rPr>
              <a:t>Kaliteyi doğrudan etkileyen malzeme ve hizmet satın alımını karşılayacak tedarikçilere ilişkin değerlendirme kriterleri ve performans takip esaslarının tanımlanması amaçlanmaktadır</a:t>
            </a:r>
            <a:r>
              <a:rPr lang="tr-TR" smtClean="0">
                <a:latin typeface="Times New Roman" panose="02020603050405020304" pitchFamily="18" charset="0"/>
                <a:cs typeface="Times New Roman" panose="02020603050405020304" pitchFamily="18" charset="0"/>
              </a:rPr>
              <a:t>.</a:t>
            </a:r>
            <a:endParaRPr lang="tr-TR"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6907836" y="875851"/>
            <a:ext cx="4733704" cy="313932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Tedarikçi Ön Değerlendirme Kriterlerimiz;</a:t>
            </a:r>
          </a:p>
          <a:p>
            <a:endParaRPr lang="tr-TR" dirty="0" smtClean="0">
              <a:solidFill>
                <a:schemeClr val="bg2">
                  <a:lumMod val="50000"/>
                </a:schemeClr>
              </a:solidFill>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Tedarikçilerin;</a:t>
            </a:r>
          </a:p>
          <a:p>
            <a:pPr marL="285750" indent="-285750" algn="just">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Yasal mevzuata uyumu (Üretim kayıt, onay, ithalat vb. belgeler),</a:t>
            </a:r>
          </a:p>
          <a:p>
            <a:pPr marL="285750" indent="-285750" algn="just">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Kalite Belgeleri,</a:t>
            </a:r>
          </a:p>
          <a:p>
            <a:pPr marL="285750" indent="-285750" algn="just">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Çevre/İş sağlığı güvenliği konularında duyarlı olduğunu kanıtlayan belgelerin varlığı,</a:t>
            </a:r>
          </a:p>
          <a:p>
            <a:pPr marL="285750" indent="-285750" algn="just">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Tedarik edilen işletmeye olan uzaklığı, seçimlerimizde öncelik sebebidir.</a:t>
            </a:r>
          </a:p>
          <a:p>
            <a:r>
              <a:rPr lang="tr-TR" dirty="0" smtClean="0">
                <a:solidFill>
                  <a:schemeClr val="bg2">
                    <a:lumMod val="50000"/>
                  </a:schemeClr>
                </a:solidFill>
                <a:latin typeface="Times New Roman" panose="02020603050405020304" pitchFamily="18" charset="0"/>
                <a:cs typeface="Times New Roman" panose="02020603050405020304" pitchFamily="18" charset="0"/>
              </a:rPr>
              <a:t> </a:t>
            </a:r>
            <a:endParaRPr lang="tr-TR"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8135" y="3857197"/>
            <a:ext cx="4493405" cy="2516307"/>
          </a:xfrm>
          <a:prstGeom prst="rect">
            <a:avLst/>
          </a:prstGeom>
        </p:spPr>
      </p:pic>
    </p:spTree>
    <p:extLst>
      <p:ext uri="{BB962C8B-B14F-4D97-AF65-F5344CB8AC3E}">
        <p14:creationId xmlns:p14="http://schemas.microsoft.com/office/powerpoint/2010/main" val="1250172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97110" y="356703"/>
            <a:ext cx="7162800" cy="10529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smtClean="0">
                <a:latin typeface="Times New Roman" panose="02020603050405020304" pitchFamily="18" charset="0"/>
                <a:cs typeface="Times New Roman" panose="02020603050405020304" pitchFamily="18" charset="0"/>
              </a:rPr>
              <a:t>MİSAFİR MEMNUNİYETİ</a:t>
            </a:r>
            <a:endParaRPr lang="tr-TR" sz="2000" dirty="0" smtClean="0">
              <a:latin typeface="Times New Roman" panose="02020603050405020304" pitchFamily="18" charset="0"/>
              <a:cs typeface="Times New Roman" panose="02020603050405020304" pitchFamily="18" charset="0"/>
            </a:endParaRPr>
          </a:p>
          <a:p>
            <a:endParaRPr lang="tr-TR" sz="1800" dirty="0">
              <a:solidFill>
                <a:schemeClr val="bg2">
                  <a:lumMod val="50000"/>
                </a:schemeClr>
              </a:solidFill>
              <a:latin typeface="Arial Black" panose="020B0A04020102020204" pitchFamily="34" charset="0"/>
            </a:endParaRPr>
          </a:p>
        </p:txBody>
      </p:sp>
      <p:sp>
        <p:nvSpPr>
          <p:cNvPr id="5" name="Dikdörtgen 4"/>
          <p:cNvSpPr/>
          <p:nvPr/>
        </p:nvSpPr>
        <p:spPr>
          <a:xfrm>
            <a:off x="497111" y="1409648"/>
            <a:ext cx="5426017" cy="3785652"/>
          </a:xfrm>
          <a:prstGeom prst="rect">
            <a:avLst/>
          </a:prstGeom>
        </p:spPr>
        <p:txBody>
          <a:bodyPr wrap="square">
            <a:spAutoFit/>
          </a:bodyPr>
          <a:lstStyle/>
          <a:p>
            <a:r>
              <a:rPr lang="tr-TR" sz="2000" smtClean="0">
                <a:latin typeface="Times New Roman" panose="02020603050405020304" pitchFamily="18" charset="0"/>
                <a:cs typeface="Times New Roman" panose="02020603050405020304" pitchFamily="18" charset="0"/>
              </a:rPr>
              <a:t>Misafir memnuniyetini ölçmek ve değerlendirmek adına hazırlamış olduğumuz misafir memnuniyet anketi ile misafirlerin değerlendirmelerini analiz ederek iyileştirmeler sağlamaktayız.</a:t>
            </a:r>
            <a:endParaRPr lang="tr-TR" sz="2000" dirty="0">
              <a:latin typeface="Times New Roman" panose="02020603050405020304" pitchFamily="18" charset="0"/>
              <a:cs typeface="Times New Roman" panose="02020603050405020304" pitchFamily="18" charset="0"/>
            </a:endParaRPr>
          </a:p>
          <a:p>
            <a:endParaRPr lang="tr-TR" sz="2000" smtClean="0">
              <a:latin typeface="Times New Roman" panose="02020603050405020304" pitchFamily="18" charset="0"/>
              <a:cs typeface="Times New Roman" panose="02020603050405020304" pitchFamily="18" charset="0"/>
            </a:endParaRPr>
          </a:p>
          <a:p>
            <a:r>
              <a:rPr lang="tr-TR" sz="2000" smtClean="0">
                <a:latin typeface="Times New Roman" panose="02020603050405020304" pitchFamily="18" charset="0"/>
                <a:cs typeface="Times New Roman" panose="02020603050405020304" pitchFamily="18" charset="0"/>
              </a:rPr>
              <a:t>Misafirlerden gelen istek ve şikayetlere anında geri bildirim yapılmakta. Mevcut duruma göre aksiyonlar alınmakta ve sonucu misafire bildirilmekte.</a:t>
            </a:r>
            <a:endParaRPr lang="tr-TR" sz="2000" dirty="0">
              <a:latin typeface="Times New Roman" panose="02020603050405020304" pitchFamily="18" charset="0"/>
              <a:cs typeface="Times New Roman" panose="02020603050405020304" pitchFamily="18" charset="0"/>
            </a:endParaRPr>
          </a:p>
          <a:p>
            <a:endParaRPr lang="tr-TR" sz="2000" smtClean="0">
              <a:latin typeface="Times New Roman" panose="02020603050405020304" pitchFamily="18" charset="0"/>
              <a:cs typeface="Times New Roman" panose="02020603050405020304" pitchFamily="18" charset="0"/>
            </a:endParaRPr>
          </a:p>
          <a:p>
            <a:r>
              <a:rPr lang="tr-TR" sz="2000" smtClean="0">
                <a:latin typeface="Times New Roman" panose="02020603050405020304" pitchFamily="18" charset="0"/>
                <a:cs typeface="Times New Roman" panose="02020603050405020304" pitchFamily="18" charset="0"/>
              </a:rPr>
              <a:t>Bu verileri sürdürülebilirlik çalışmalarında kullanmakta ve iyileştirmeler sağlamaktayız.</a:t>
            </a:r>
            <a:endParaRPr lang="tr-TR" sz="20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8316" y="736979"/>
            <a:ext cx="4084883" cy="4722125"/>
          </a:xfrm>
          <a:prstGeom prst="rect">
            <a:avLst/>
          </a:prstGeom>
        </p:spPr>
      </p:pic>
    </p:spTree>
    <p:extLst>
      <p:ext uri="{BB962C8B-B14F-4D97-AF65-F5344CB8AC3E}">
        <p14:creationId xmlns:p14="http://schemas.microsoft.com/office/powerpoint/2010/main" val="2126953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97110" y="356703"/>
            <a:ext cx="7162800" cy="10529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smtClean="0">
                <a:latin typeface="Times New Roman" panose="02020603050405020304" pitchFamily="18" charset="0"/>
                <a:cs typeface="Times New Roman" panose="02020603050405020304" pitchFamily="18" charset="0"/>
              </a:rPr>
              <a:t>ÇEVRE</a:t>
            </a:r>
            <a:r>
              <a:rPr lang="tr-TR" sz="2000" b="1" dirty="0" smtClean="0">
                <a:solidFill>
                  <a:schemeClr val="bg2">
                    <a:lumMod val="50000"/>
                  </a:schemeClr>
                </a:solidFill>
                <a:latin typeface="Times New Roman" panose="02020603050405020304" pitchFamily="18" charset="0"/>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YAKLAŞIMIMIZ</a:t>
            </a:r>
            <a:endParaRPr lang="tr-TR" sz="2000" dirty="0" smtClean="0">
              <a:latin typeface="Times New Roman" panose="02020603050405020304" pitchFamily="18" charset="0"/>
              <a:cs typeface="Times New Roman" panose="02020603050405020304" pitchFamily="18" charset="0"/>
            </a:endParaRPr>
          </a:p>
          <a:p>
            <a:endParaRPr lang="tr-TR" sz="1800" dirty="0">
              <a:solidFill>
                <a:schemeClr val="bg2">
                  <a:lumMod val="50000"/>
                </a:schemeClr>
              </a:solidFill>
              <a:latin typeface="Arial Black" panose="020B0A04020102020204" pitchFamily="34" charset="0"/>
            </a:endParaRPr>
          </a:p>
        </p:txBody>
      </p:sp>
      <p:sp>
        <p:nvSpPr>
          <p:cNvPr id="5" name="Dikdörtgen 4"/>
          <p:cNvSpPr/>
          <p:nvPr/>
        </p:nvSpPr>
        <p:spPr>
          <a:xfrm>
            <a:off x="497111" y="1252772"/>
            <a:ext cx="5671678" cy="3785652"/>
          </a:xfrm>
          <a:prstGeom prst="rect">
            <a:avLst/>
          </a:prstGeom>
        </p:spPr>
        <p:txBody>
          <a:bodyPr wrap="square">
            <a:spAutoFit/>
          </a:bodyPr>
          <a:lstStyle/>
          <a:p>
            <a:r>
              <a:rPr lang="tr-TR" sz="2000">
                <a:latin typeface="Times New Roman" panose="02020603050405020304" pitchFamily="18" charset="0"/>
                <a:cs typeface="Times New Roman" panose="02020603050405020304" pitchFamily="18" charset="0"/>
              </a:rPr>
              <a:t>O</a:t>
            </a:r>
            <a:r>
              <a:rPr lang="tr-TR" sz="2000" smtClean="0">
                <a:latin typeface="Times New Roman" panose="02020603050405020304" pitchFamily="18" charset="0"/>
                <a:cs typeface="Times New Roman" panose="02020603050405020304" pitchFamily="18" charset="0"/>
              </a:rPr>
              <a:t>telimizde çevre yönetim sistemlerine uyum içinde çalışmalar yapmaktayız. Bu çalışmalarımızın ışığında misafirlerimizin konforundan ödün vermeden su,elektrik,enerji ve atık miktarları takip altına alıp, doğal kaynakların kullanımını en az seviyelerde tutmak adına  iş arkadaşlarımıza ve misafirlerimizee rehberlik edilmektedir.</a:t>
            </a:r>
          </a:p>
          <a:p>
            <a:endParaRPr lang="tr-TR" sz="2000" smtClean="0">
              <a:latin typeface="Times New Roman" panose="02020603050405020304" pitchFamily="18" charset="0"/>
              <a:cs typeface="Times New Roman" panose="02020603050405020304" pitchFamily="18" charset="0"/>
            </a:endParaRPr>
          </a:p>
          <a:p>
            <a:r>
              <a:rPr lang="tr-TR" sz="2000" smtClean="0">
                <a:latin typeface="Times New Roman" panose="02020603050405020304" pitchFamily="18" charset="0"/>
                <a:cs typeface="Times New Roman" panose="02020603050405020304" pitchFamily="18" charset="0"/>
              </a:rPr>
              <a:t>Sürdürülebilirlik adına uyguladığımız sistemlerle çevreye verilen zararın en aza indirilmesi veya  mümkünse ortadan kaldırılabilmesi için yenilikleri takip ederek kendimizi güncellemekteyiz. </a:t>
            </a:r>
            <a:endParaRPr lang="tr-TR" sz="20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7152" y="1252772"/>
            <a:ext cx="5299880" cy="3598276"/>
          </a:xfrm>
          <a:prstGeom prst="rect">
            <a:avLst/>
          </a:prstGeom>
        </p:spPr>
      </p:pic>
    </p:spTree>
    <p:extLst>
      <p:ext uri="{BB962C8B-B14F-4D97-AF65-F5344CB8AC3E}">
        <p14:creationId xmlns:p14="http://schemas.microsoft.com/office/powerpoint/2010/main" val="3559476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97110" y="356703"/>
            <a:ext cx="7162800" cy="10529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smtClean="0">
                <a:latin typeface="Times New Roman" panose="02020603050405020304" pitchFamily="18" charset="0"/>
                <a:cs typeface="Times New Roman" panose="02020603050405020304" pitchFamily="18" charset="0"/>
              </a:rPr>
              <a:t>SÜRDÜRÜLEBİLİR TURİZM</a:t>
            </a:r>
            <a:endParaRPr lang="tr-TR" sz="2000" dirty="0">
              <a:latin typeface="Times New Roman" panose="02020603050405020304" pitchFamily="18" charset="0"/>
              <a:cs typeface="Times New Roman" panose="02020603050405020304" pitchFamily="18" charset="0"/>
            </a:endParaRPr>
          </a:p>
        </p:txBody>
      </p:sp>
      <p:sp>
        <p:nvSpPr>
          <p:cNvPr id="5" name="Dikdörtgen 4"/>
          <p:cNvSpPr/>
          <p:nvPr/>
        </p:nvSpPr>
        <p:spPr>
          <a:xfrm>
            <a:off x="497110" y="1252772"/>
            <a:ext cx="11185374" cy="4524315"/>
          </a:xfrm>
          <a:prstGeom prst="rect">
            <a:avLst/>
          </a:prstGeom>
        </p:spPr>
        <p:txBody>
          <a:bodyPr wrap="square">
            <a:spAutoFit/>
          </a:bodyPr>
          <a:lstStyle/>
          <a:p>
            <a:pPr algn="just"/>
            <a:r>
              <a:rPr lang="tr-TR">
                <a:latin typeface="Times New Roman" panose="02020603050405020304" pitchFamily="18" charset="0"/>
                <a:cs typeface="Times New Roman" panose="02020603050405020304" pitchFamily="18" charset="0"/>
              </a:rPr>
              <a:t>Sürdürülebilir turizm, kültürel bütünlüğün, ekolojik süreçlerin, biyolojik çeşitliliğin ve yaşamı sürdüren sistemlerin, insanların etkileşimde bulunduğu veya etkileşimde bulunmadığı çevrenin zarar görmeden veya değiştirilmeden korunarak sürdürüldüğü ve aynı zamanda tüm kaynakların sağlandığı bir süreçtir. Bölgedeki insanların ve turistlerin ekonomik, sosyal ve estetik ihtiyaçlarını karşılamak ve gelecek nesillerin kullanımına sunmak. Aynı gereksinimleri karşılayacak şekilde ele alındığı bir </a:t>
            </a:r>
            <a:r>
              <a:rPr lang="tr-TR" smtClean="0">
                <a:latin typeface="Times New Roman" panose="02020603050405020304" pitchFamily="18" charset="0"/>
                <a:cs typeface="Times New Roman" panose="02020603050405020304" pitchFamily="18" charset="0"/>
              </a:rPr>
              <a:t>yöntemdir.</a:t>
            </a:r>
            <a:endParaRPr lang="tr-TR">
              <a:latin typeface="Times New Roman" panose="02020603050405020304" pitchFamily="18" charset="0"/>
              <a:cs typeface="Times New Roman" panose="02020603050405020304" pitchFamily="18" charset="0"/>
            </a:endParaRPr>
          </a:p>
          <a:p>
            <a:pPr algn="just"/>
            <a:endParaRPr lang="tr-TR">
              <a:latin typeface="Times New Roman" panose="02020603050405020304" pitchFamily="18" charset="0"/>
              <a:cs typeface="Times New Roman" panose="02020603050405020304" pitchFamily="18" charset="0"/>
            </a:endParaRPr>
          </a:p>
          <a:p>
            <a:pPr algn="just"/>
            <a:r>
              <a:rPr lang="tr-TR" smtClean="0">
                <a:latin typeface="Times New Roman" panose="02020603050405020304" pitchFamily="18" charset="0"/>
                <a:cs typeface="Times New Roman" panose="02020603050405020304" pitchFamily="18" charset="0"/>
              </a:rPr>
              <a:t>Sürdürülebilir </a:t>
            </a:r>
            <a:r>
              <a:rPr lang="tr-TR">
                <a:latin typeface="Times New Roman" panose="02020603050405020304" pitchFamily="18" charset="0"/>
                <a:cs typeface="Times New Roman" panose="02020603050405020304" pitchFamily="18" charset="0"/>
              </a:rPr>
              <a:t>turizm ile turizmin topluma ve çevreye olumsuz etkileri en aza indirilerek yerel ekonomiye katkı sağlanması, doğal ve kültürel mirasın korunması, yerel halkın ve ziyaretçilerin yaşam kalitesinin arttırılması amaçlanmaktadır. Bu </a:t>
            </a:r>
            <a:r>
              <a:rPr lang="tr-TR" smtClean="0">
                <a:latin typeface="Times New Roman" panose="02020603050405020304" pitchFamily="18" charset="0"/>
                <a:cs typeface="Times New Roman" panose="02020603050405020304" pitchFamily="18" charset="0"/>
              </a:rPr>
              <a:t>bağlamda Tuğra Suit Hotel </a:t>
            </a:r>
            <a:r>
              <a:rPr lang="tr-TR">
                <a:latin typeface="Times New Roman" panose="02020603050405020304" pitchFamily="18" charset="0"/>
                <a:cs typeface="Times New Roman" panose="02020603050405020304" pitchFamily="18" charset="0"/>
              </a:rPr>
              <a:t>olarak çevresel sürdürülebilirliği temel ilkelerimizden biri olarak ön planda </a:t>
            </a:r>
            <a:r>
              <a:rPr lang="tr-TR" smtClean="0">
                <a:latin typeface="Times New Roman" panose="02020603050405020304" pitchFamily="18" charset="0"/>
                <a:cs typeface="Times New Roman" panose="02020603050405020304" pitchFamily="18" charset="0"/>
              </a:rPr>
              <a:t>tutuyoruz.</a:t>
            </a:r>
            <a:endParaRPr lang="tr-TR">
              <a:latin typeface="Times New Roman" panose="02020603050405020304" pitchFamily="18" charset="0"/>
              <a:cs typeface="Times New Roman" panose="02020603050405020304" pitchFamily="18" charset="0"/>
            </a:endParaRPr>
          </a:p>
          <a:p>
            <a:pPr algn="just"/>
            <a:endParaRPr lang="tr-TR">
              <a:latin typeface="Times New Roman" panose="02020603050405020304" pitchFamily="18" charset="0"/>
              <a:cs typeface="Times New Roman" panose="02020603050405020304" pitchFamily="18" charset="0"/>
            </a:endParaRPr>
          </a:p>
          <a:p>
            <a:pPr algn="just"/>
            <a:r>
              <a:rPr lang="tr-TR" smtClean="0">
                <a:latin typeface="Times New Roman" panose="02020603050405020304" pitchFamily="18" charset="0"/>
                <a:cs typeface="Times New Roman" panose="02020603050405020304" pitchFamily="18" charset="0"/>
              </a:rPr>
              <a:t>Sürdürülebilir </a:t>
            </a:r>
            <a:r>
              <a:rPr lang="tr-TR">
                <a:latin typeface="Times New Roman" panose="02020603050405020304" pitchFamily="18" charset="0"/>
                <a:cs typeface="Times New Roman" panose="02020603050405020304" pitchFamily="18" charset="0"/>
              </a:rPr>
              <a:t>turizm ilkelerini uygulayarak doğal kaynak tüketimini başarıyla azaltarak uygulamalarımızın uzun vadeli çevresel sürdürülebilirliğini sağladık. Toprak, su ve hava kalitesi üzerindeki olumsuz etkileri en aza indirecek ve mümkünse ortadan kaldıracak stratejiler geliştirmek için aktif olarak çalışıyoruz. Sosyal sürdürülebilirliği teşvik etmek çok önemlidir ve bunu çeşitli etkinlikler aracılığıyla konuklarımızı, özellikle çalışanlarımızı ve yerel toplumu eğiterek başarıyoruz.</a:t>
            </a:r>
            <a:endParaRPr lang="tr-T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4158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97110" y="191069"/>
            <a:ext cx="7162800" cy="6921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smtClean="0">
                <a:latin typeface="Times New Roman" panose="02020603050405020304" pitchFamily="18" charset="0"/>
                <a:cs typeface="Times New Roman" panose="02020603050405020304" pitchFamily="18" charset="0"/>
              </a:rPr>
              <a:t>SÜRDÜRÜLEBİLİR TURİZM</a:t>
            </a:r>
            <a:endParaRPr lang="tr-TR" sz="2000" dirty="0">
              <a:latin typeface="Times New Roman" panose="02020603050405020304" pitchFamily="18" charset="0"/>
              <a:cs typeface="Times New Roman" panose="02020603050405020304" pitchFamily="18" charset="0"/>
            </a:endParaRPr>
          </a:p>
        </p:txBody>
      </p:sp>
      <p:sp>
        <p:nvSpPr>
          <p:cNvPr id="5" name="Dikdörtgen 4"/>
          <p:cNvSpPr/>
          <p:nvPr/>
        </p:nvSpPr>
        <p:spPr>
          <a:xfrm>
            <a:off x="497110" y="883175"/>
            <a:ext cx="7309409" cy="5355312"/>
          </a:xfrm>
          <a:prstGeom prst="rect">
            <a:avLst/>
          </a:prstGeom>
        </p:spPr>
        <p:txBody>
          <a:bodyPr wrap="square">
            <a:spAutoFit/>
          </a:bodyPr>
          <a:lstStyle/>
          <a:p>
            <a:pPr algn="just"/>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Sürdürülebilir </a:t>
            </a:r>
            <a:r>
              <a:rPr lang="tr-TR" dirty="0">
                <a:latin typeface="Times New Roman" panose="02020603050405020304" pitchFamily="18" charset="0"/>
                <a:cs typeface="Times New Roman" panose="02020603050405020304" pitchFamily="18" charset="0"/>
              </a:rPr>
              <a:t>turizm ilkeleri doğrultusunda doğal kaynak tüketimini </a:t>
            </a:r>
            <a:r>
              <a:rPr lang="tr-TR">
                <a:latin typeface="Times New Roman" panose="02020603050405020304" pitchFamily="18" charset="0"/>
                <a:cs typeface="Times New Roman" panose="02020603050405020304" pitchFamily="18" charset="0"/>
              </a:rPr>
              <a:t>azaltmak </a:t>
            </a:r>
            <a:r>
              <a:rPr lang="tr-TR" smtClean="0">
                <a:latin typeface="Times New Roman" panose="02020603050405020304" pitchFamily="18" charset="0"/>
                <a:cs typeface="Times New Roman" panose="02020603050405020304" pitchFamily="18" charset="0"/>
              </a:rPr>
              <a:t>için Tuğra Suit </a:t>
            </a:r>
            <a:r>
              <a:rPr lang="tr-TR">
                <a:latin typeface="Times New Roman" panose="02020603050405020304" pitchFamily="18" charset="0"/>
                <a:cs typeface="Times New Roman" panose="02020603050405020304" pitchFamily="18" charset="0"/>
              </a:rPr>
              <a:t>Hotel</a:t>
            </a:r>
            <a:r>
              <a:rPr lang="tr-TR" smtClean="0">
                <a:latin typeface="Times New Roman" panose="02020603050405020304" pitchFamily="18" charset="0"/>
                <a:cs typeface="Times New Roman" panose="02020603050405020304" pitchFamily="18" charset="0"/>
              </a:rPr>
              <a:t> olarak </a:t>
            </a:r>
            <a:r>
              <a:rPr lang="tr-TR" dirty="0">
                <a:latin typeface="Times New Roman" panose="02020603050405020304" pitchFamily="18" charset="0"/>
                <a:cs typeface="Times New Roman" panose="02020603050405020304" pitchFamily="18" charset="0"/>
              </a:rPr>
              <a:t>gıdaların sürdürülebilirlik boyutu üzerinde durmaktayız ve bu kapsamda çalışmalar yapmaktayız</a:t>
            </a:r>
            <a:r>
              <a:rPr lang="tr-TR" dirty="0" smtClean="0">
                <a:latin typeface="Times New Roman" panose="02020603050405020304" pitchFamily="18" charset="0"/>
                <a:cs typeface="Times New Roman" panose="02020603050405020304" pitchFamily="18" charset="0"/>
              </a:rPr>
              <a:t>.</a:t>
            </a:r>
          </a:p>
          <a:p>
            <a:pPr algn="just"/>
            <a:endParaRPr lang="tr-TR" dirty="0">
              <a:latin typeface="Times New Roman" panose="02020603050405020304" pitchFamily="18" charset="0"/>
              <a:cs typeface="Times New Roman" panose="02020603050405020304" pitchFamily="18" charset="0"/>
            </a:endParaRPr>
          </a:p>
          <a:p>
            <a:pPr algn="just"/>
            <a:r>
              <a:rPr lang="tr-TR">
                <a:latin typeface="Times New Roman" panose="02020603050405020304" pitchFamily="18" charset="0"/>
                <a:cs typeface="Times New Roman" panose="02020603050405020304" pitchFamily="18" charset="0"/>
              </a:rPr>
              <a:t>Tuğra Suit Hotel olarak </a:t>
            </a:r>
            <a:r>
              <a:rPr lang="tr-TR" dirty="0">
                <a:latin typeface="Times New Roman" panose="02020603050405020304" pitchFamily="18" charset="0"/>
                <a:cs typeface="Times New Roman" panose="02020603050405020304" pitchFamily="18" charset="0"/>
              </a:rPr>
              <a:t>doğal kaynakların kullanımını azaltmak için mutfak üretim alanları ve F&amp;B alanlarında da yeni çalışmalar </a:t>
            </a:r>
            <a:r>
              <a:rPr lang="tr-TR" dirty="0" smtClean="0">
                <a:latin typeface="Times New Roman" panose="02020603050405020304" pitchFamily="18" charset="0"/>
                <a:cs typeface="Times New Roman" panose="02020603050405020304" pitchFamily="18" charset="0"/>
              </a:rPr>
              <a:t>uygulamaktayız.</a:t>
            </a:r>
          </a:p>
          <a:p>
            <a:pPr algn="just"/>
            <a:endParaRPr lang="tr-TR" dirty="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Çalışmalarımızı </a:t>
            </a:r>
            <a:r>
              <a:rPr lang="tr-TR" dirty="0">
                <a:latin typeface="Times New Roman" panose="02020603050405020304" pitchFamily="18" charset="0"/>
                <a:cs typeface="Times New Roman" panose="02020603050405020304" pitchFamily="18" charset="0"/>
              </a:rPr>
              <a:t>gıda ürünlerinin sürdürülebilirliğini sağlamak ve hijyen standartlarını da göz önünde bulundurarak olabildiğince gıda ürününün geri dönüşümünü </a:t>
            </a:r>
            <a:r>
              <a:rPr lang="tr-TR" dirty="0" smtClean="0">
                <a:latin typeface="Times New Roman" panose="02020603050405020304" pitchFamily="18" charset="0"/>
                <a:cs typeface="Times New Roman" panose="02020603050405020304" pitchFamily="18" charset="0"/>
              </a:rPr>
              <a:t>sağlamaktır.</a:t>
            </a:r>
          </a:p>
          <a:p>
            <a:pPr algn="just"/>
            <a:endParaRPr lang="tr-TR" dirty="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Bu ça</a:t>
            </a:r>
            <a:r>
              <a:rPr lang="tr-TR" dirty="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ışmalar </a:t>
            </a:r>
            <a:r>
              <a:rPr lang="tr-TR" dirty="0">
                <a:latin typeface="Times New Roman" panose="02020603050405020304" pitchFamily="18" charset="0"/>
                <a:cs typeface="Times New Roman" panose="02020603050405020304" pitchFamily="18" charset="0"/>
              </a:rPr>
              <a:t>doğal kaynak kullanımını azaltmanın yanı sıra atık miktarlarını da önemli ölçüde </a:t>
            </a:r>
            <a:r>
              <a:rPr lang="tr-TR" dirty="0" smtClean="0">
                <a:latin typeface="Times New Roman" panose="02020603050405020304" pitchFamily="18" charset="0"/>
                <a:cs typeface="Times New Roman" panose="02020603050405020304" pitchFamily="18" charset="0"/>
              </a:rPr>
              <a:t>azaltmaktadır. Aynı </a:t>
            </a:r>
            <a:r>
              <a:rPr lang="tr-TR" dirty="0">
                <a:latin typeface="Times New Roman" panose="02020603050405020304" pitchFamily="18" charset="0"/>
                <a:cs typeface="Times New Roman" panose="02020603050405020304" pitchFamily="18" charset="0"/>
              </a:rPr>
              <a:t>zamanda sınırlı doğal kaynakların olduğu dönemde gıda ürünlerinin zayi olmasını engellemektedir</a:t>
            </a:r>
            <a:r>
              <a:rPr lang="tr-TR" dirty="0" smtClean="0">
                <a:latin typeface="Times New Roman" panose="02020603050405020304" pitchFamily="18" charset="0"/>
                <a:cs typeface="Times New Roman" panose="02020603050405020304" pitchFamily="18" charset="0"/>
              </a:rPr>
              <a:t>.</a:t>
            </a:r>
          </a:p>
          <a:p>
            <a:pPr algn="just"/>
            <a:endParaRPr lang="tr-TR" dirty="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Mutfak </a:t>
            </a:r>
            <a:r>
              <a:rPr lang="tr-TR" dirty="0">
                <a:latin typeface="Times New Roman" panose="02020603050405020304" pitchFamily="18" charset="0"/>
                <a:cs typeface="Times New Roman" panose="02020603050405020304" pitchFamily="18" charset="0"/>
              </a:rPr>
              <a:t>ve F&amp;B alanında yapılan bu çalışmalar, personellerimize </a:t>
            </a:r>
            <a:r>
              <a:rPr lang="tr-TR" dirty="0" smtClean="0">
                <a:latin typeface="Times New Roman" panose="02020603050405020304" pitchFamily="18" charset="0"/>
                <a:cs typeface="Times New Roman" panose="02020603050405020304" pitchFamily="18" charset="0"/>
              </a:rPr>
              <a:t>eğitimlerle, </a:t>
            </a:r>
            <a:r>
              <a:rPr lang="tr-TR" dirty="0">
                <a:latin typeface="Times New Roman" panose="02020603050405020304" pitchFamily="18" charset="0"/>
                <a:cs typeface="Times New Roman" panose="02020603050405020304" pitchFamily="18" charset="0"/>
              </a:rPr>
              <a:t>misafirlerimize de yapılan </a:t>
            </a:r>
            <a:r>
              <a:rPr lang="tr-TR" dirty="0" smtClean="0">
                <a:latin typeface="Times New Roman" panose="02020603050405020304" pitchFamily="18" charset="0"/>
                <a:cs typeface="Times New Roman" panose="02020603050405020304" pitchFamily="18" charset="0"/>
              </a:rPr>
              <a:t>etkinlikler </a:t>
            </a:r>
            <a:r>
              <a:rPr lang="tr-TR" dirty="0">
                <a:latin typeface="Times New Roman" panose="02020603050405020304" pitchFamily="18" charset="0"/>
                <a:cs typeface="Times New Roman" panose="02020603050405020304" pitchFamily="18" charset="0"/>
              </a:rPr>
              <a:t>ve tema geceleri ile iletilmekte ve sürdürülebilirlik hakkında bilgi sahibi olmaları sağlanmaktadır. </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316" y="1592239"/>
            <a:ext cx="3810000" cy="3810000"/>
          </a:xfrm>
          <a:prstGeom prst="rect">
            <a:avLst/>
          </a:prstGeom>
        </p:spPr>
      </p:pic>
    </p:spTree>
    <p:extLst>
      <p:ext uri="{BB962C8B-B14F-4D97-AF65-F5344CB8AC3E}">
        <p14:creationId xmlns:p14="http://schemas.microsoft.com/office/powerpoint/2010/main" val="2294908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708109" y="354000"/>
            <a:ext cx="3620543" cy="399405"/>
          </a:xfrm>
          <a:prstGeom prst="rect">
            <a:avLst/>
          </a:prstGeom>
        </p:spPr>
        <p:txBody>
          <a:bodyPr wrap="none">
            <a:spAutoFit/>
          </a:bodyPr>
          <a:lstStyle/>
          <a:p>
            <a:pPr algn="ctr">
              <a:lnSpc>
                <a:spcPct val="107000"/>
              </a:lnSpc>
              <a:spcAft>
                <a:spcPts val="800"/>
              </a:spcAft>
              <a:tabLst>
                <a:tab pos="1190625" algn="l"/>
              </a:tabLst>
            </a:pPr>
            <a:r>
              <a:rPr lang="tr-TR" sz="2000" b="1" smtClean="0">
                <a:latin typeface="Times New Roman" panose="02020603050405020304" pitchFamily="18" charset="0"/>
                <a:ea typeface="Calibri" panose="020F0502020204030204" pitchFamily="34" charset="0"/>
                <a:cs typeface="Times New Roman" panose="02020603050405020304" pitchFamily="18" charset="0"/>
              </a:rPr>
              <a:t>ÇAY POSALARI ÇALIŞMASI</a:t>
            </a:r>
            <a:endParaRPr lang="tr-TR"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Dikdörtgen 6"/>
          <p:cNvSpPr/>
          <p:nvPr/>
        </p:nvSpPr>
        <p:spPr>
          <a:xfrm>
            <a:off x="349764" y="1486761"/>
            <a:ext cx="6279025" cy="388696"/>
          </a:xfrm>
          <a:prstGeom prst="rect">
            <a:avLst/>
          </a:prstGeom>
        </p:spPr>
        <p:txBody>
          <a:bodyPr wrap="square">
            <a:spAutoFit/>
          </a:bodyPr>
          <a:lstStyle/>
          <a:p>
            <a:pPr marL="457200">
              <a:lnSpc>
                <a:spcPct val="107000"/>
              </a:lnSpc>
              <a:spcAft>
                <a:spcPts val="0"/>
              </a:spcAft>
            </a:pPr>
            <a:r>
              <a:rPr lang="tr-TR" b="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a:t>
            </a:r>
            <a:endParaRPr lang="tr-TR" sz="1050" dirty="0" smtClean="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Dikdörtgen 1"/>
          <p:cNvSpPr/>
          <p:nvPr/>
        </p:nvSpPr>
        <p:spPr>
          <a:xfrm>
            <a:off x="714231" y="1274552"/>
            <a:ext cx="5550089" cy="3389646"/>
          </a:xfrm>
          <a:prstGeom prst="rect">
            <a:avLst/>
          </a:prstGeom>
        </p:spPr>
        <p:txBody>
          <a:bodyPr wrap="square">
            <a:spAutoFit/>
          </a:bodyPr>
          <a:lstStyle/>
          <a:p>
            <a:pPr>
              <a:lnSpc>
                <a:spcPct val="107000"/>
              </a:lnSpc>
              <a:spcAft>
                <a:spcPts val="800"/>
              </a:spcAft>
              <a:tabLst>
                <a:tab pos="1190625" algn="l"/>
              </a:tabLst>
            </a:pPr>
            <a:r>
              <a:rPr lang="tr-TR" sz="2000" dirty="0">
                <a:latin typeface="Times New Roman" panose="02020603050405020304" pitchFamily="18" charset="0"/>
                <a:ea typeface="Calibri" panose="020F0502020204030204" pitchFamily="34" charset="0"/>
                <a:cs typeface="Times New Roman" panose="02020603050405020304" pitchFamily="18" charset="0"/>
              </a:rPr>
              <a:t>Çay posası bitkilere doğal gübre olmaktadır. Bitkilerin köklerine dağıtılan çay artıkları, toprağın böceklenmesini ve kurumasını önlemektedir. </a:t>
            </a:r>
            <a:endParaRPr lang="tr-TR"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1190625" algn="l"/>
              </a:tabLst>
            </a:pPr>
            <a:r>
              <a:rPr lang="tr-TR" sz="2000" dirty="0" smtClean="0">
                <a:latin typeface="Times New Roman" panose="02020603050405020304" pitchFamily="18" charset="0"/>
                <a:ea typeface="Calibri" panose="020F0502020204030204" pitchFamily="34" charset="0"/>
                <a:cs typeface="Times New Roman" panose="02020603050405020304" pitchFamily="18" charset="0"/>
              </a:rPr>
              <a:t>Çay </a:t>
            </a:r>
            <a:r>
              <a:rPr lang="tr-TR" sz="2000" dirty="0">
                <a:latin typeface="Times New Roman" panose="02020603050405020304" pitchFamily="18" charset="0"/>
                <a:ea typeface="Calibri" panose="020F0502020204030204" pitchFamily="34" charset="0"/>
                <a:cs typeface="Times New Roman" panose="02020603050405020304" pitchFamily="18" charset="0"/>
              </a:rPr>
              <a:t>posalarını çöpe atmak yerine, sürdürülebilirlik uygulamaları kapsamında;   </a:t>
            </a:r>
            <a:endParaRPr lang="tr-TR"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1000"/>
              </a:spcAft>
              <a:buFont typeface="Wingdings" panose="05000000000000000000" pitchFamily="2" charset="2"/>
              <a:buChar char=""/>
              <a:tabLst>
                <a:tab pos="1190625" algn="l"/>
              </a:tabLst>
            </a:pPr>
            <a:r>
              <a:rPr lang="tr-TR" sz="2000" dirty="0">
                <a:latin typeface="Times New Roman" panose="02020603050405020304" pitchFamily="18" charset="0"/>
                <a:ea typeface="Calibri" panose="020F0502020204030204" pitchFamily="34" charset="0"/>
                <a:cs typeface="Times New Roman" panose="02020603050405020304" pitchFamily="18" charset="0"/>
              </a:rPr>
              <a:t>Kullandığımız çay posalarını </a:t>
            </a:r>
            <a:r>
              <a:rPr lang="tr-TR" sz="2000">
                <a:latin typeface="Times New Roman" panose="02020603050405020304" pitchFamily="18" charset="0"/>
                <a:ea typeface="Calibri" panose="020F0502020204030204" pitchFamily="34" charset="0"/>
                <a:cs typeface="Times New Roman" panose="02020603050405020304" pitchFamily="18" charset="0"/>
              </a:rPr>
              <a:t>biriktiriyoruz </a:t>
            </a:r>
            <a:r>
              <a:rPr lang="tr-TR" sz="2000" smtClean="0">
                <a:latin typeface="Times New Roman" panose="02020603050405020304" pitchFamily="18" charset="0"/>
                <a:ea typeface="Calibri" panose="020F0502020204030204" pitchFamily="34" charset="0"/>
                <a:cs typeface="Times New Roman" panose="02020603050405020304" pitchFamily="18" charset="0"/>
              </a:rPr>
              <a:t>ve bahçemizde bulunan bitkilerde kullanmaktayız.</a:t>
            </a:r>
            <a:endParaRPr lang="tr-TR"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1000"/>
              </a:spcAft>
              <a:buFont typeface="Wingdings" panose="05000000000000000000" pitchFamily="2" charset="2"/>
              <a:buChar char=""/>
              <a:tabLst>
                <a:tab pos="1190625" algn="l"/>
              </a:tabLst>
            </a:pPr>
            <a:r>
              <a:rPr lang="tr-TR" sz="2000" dirty="0">
                <a:latin typeface="Times New Roman" panose="02020603050405020304" pitchFamily="18" charset="0"/>
                <a:ea typeface="Calibri" panose="020F0502020204030204" pitchFamily="34" charset="0"/>
                <a:cs typeface="Times New Roman" panose="02020603050405020304" pitchFamily="18" charset="0"/>
              </a:rPr>
              <a:t>Bu çay posaları bitki yetiştirilirken gübre olarak kullanılmaktadır</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Resim 5"/>
          <p:cNvPicPr/>
          <p:nvPr/>
        </p:nvPicPr>
        <p:blipFill>
          <a:blip r:embed="rId2">
            <a:extLst>
              <a:ext uri="{28A0092B-C50C-407E-A947-70E740481C1C}">
                <a14:useLocalDpi xmlns:a14="http://schemas.microsoft.com/office/drawing/2010/main" val="0"/>
              </a:ext>
            </a:extLst>
          </a:blip>
          <a:srcRect/>
          <a:stretch>
            <a:fillRect/>
          </a:stretch>
        </p:blipFill>
        <p:spPr bwMode="auto">
          <a:xfrm>
            <a:off x="6993256" y="1274552"/>
            <a:ext cx="4336305" cy="3389646"/>
          </a:xfrm>
          <a:prstGeom prst="rect">
            <a:avLst/>
          </a:prstGeom>
          <a:ln>
            <a:noFill/>
          </a:ln>
          <a:effectLst>
            <a:softEdge rad="112500"/>
          </a:effectLst>
        </p:spPr>
      </p:pic>
      <p:sp>
        <p:nvSpPr>
          <p:cNvPr id="3" name="Dikdörtgen 2"/>
          <p:cNvSpPr/>
          <p:nvPr/>
        </p:nvSpPr>
        <p:spPr>
          <a:xfrm>
            <a:off x="708109" y="5925066"/>
            <a:ext cx="10621452" cy="677108"/>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BİLGİ NOTU</a:t>
            </a:r>
          </a:p>
          <a:p>
            <a:r>
              <a:rPr lang="tr-TR" dirty="0" smtClean="0">
                <a:latin typeface="Times New Roman" panose="02020603050405020304" pitchFamily="18" charset="0"/>
                <a:cs typeface="Times New Roman" panose="02020603050405020304" pitchFamily="18" charset="0"/>
              </a:rPr>
              <a:t>Bunun yanı sıra toprağın su tutma kapasitesini arttırmakta ve havalanmasını sağlamaktadır.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963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288879" y="0"/>
            <a:ext cx="6545135" cy="6737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smtClean="0">
                <a:latin typeface="Times New Roman" panose="02020603050405020304" pitchFamily="18" charset="0"/>
                <a:cs typeface="Times New Roman" panose="02020603050405020304" pitchFamily="18" charset="0"/>
              </a:rPr>
              <a:t>SÜRDÜRÜLEBİLİR TURİZM UYGULAMALARIMIZ</a:t>
            </a:r>
            <a:endParaRPr lang="tr-TR" sz="2000" dirty="0">
              <a:latin typeface="Times New Roman" panose="02020603050405020304" pitchFamily="18" charset="0"/>
              <a:cs typeface="Times New Roman" panose="02020603050405020304" pitchFamily="18" charset="0"/>
            </a:endParaRPr>
          </a:p>
        </p:txBody>
      </p:sp>
      <p:sp>
        <p:nvSpPr>
          <p:cNvPr id="5" name="Dikdörtgen 4"/>
          <p:cNvSpPr/>
          <p:nvPr/>
        </p:nvSpPr>
        <p:spPr>
          <a:xfrm>
            <a:off x="328812" y="561474"/>
            <a:ext cx="7677485" cy="5232202"/>
          </a:xfrm>
          <a:prstGeom prst="rect">
            <a:avLst/>
          </a:prstGeom>
        </p:spPr>
        <p:txBody>
          <a:bodyPr wrap="square">
            <a:spAutoFit/>
          </a:bodyPr>
          <a:lstStyle/>
          <a:p>
            <a:pPr algn="just"/>
            <a:r>
              <a:rPr lang="tr-TR" sz="2000" b="1" dirty="0" smtClean="0">
                <a:latin typeface="Times New Roman" panose="02020603050405020304" pitchFamily="18" charset="0"/>
                <a:cs typeface="Times New Roman" panose="02020603050405020304" pitchFamily="18" charset="0"/>
              </a:rPr>
              <a:t>KİMYASALLAR</a:t>
            </a:r>
          </a:p>
          <a:p>
            <a:pPr algn="just"/>
            <a:endParaRPr lang="tr-TR" sz="800" b="1" dirty="0" smtClean="0">
              <a:solidFill>
                <a:schemeClr val="bg2">
                  <a:lumMod val="50000"/>
                </a:schemeClr>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Kimyasal ürünlerinde eko </a:t>
            </a:r>
            <a:r>
              <a:rPr lang="tr-TR" dirty="0">
                <a:latin typeface="Times New Roman" panose="02020603050405020304" pitchFamily="18" charset="0"/>
                <a:cs typeface="Times New Roman" panose="02020603050405020304" pitchFamily="18" charset="0"/>
              </a:rPr>
              <a:t>s</a:t>
            </a:r>
            <a:r>
              <a:rPr lang="tr-TR" dirty="0" smtClean="0">
                <a:latin typeface="Times New Roman" panose="02020603050405020304" pitchFamily="18" charset="0"/>
                <a:cs typeface="Times New Roman" panose="02020603050405020304" pitchFamily="18" charset="0"/>
              </a:rPr>
              <a:t>ertifikalı </a:t>
            </a:r>
            <a:r>
              <a:rPr lang="tr-TR" dirty="0">
                <a:latin typeface="Times New Roman" panose="02020603050405020304" pitchFamily="18" charset="0"/>
                <a:cs typeface="Times New Roman" panose="02020603050405020304" pitchFamily="18" charset="0"/>
              </a:rPr>
              <a:t>ü</a:t>
            </a:r>
            <a:r>
              <a:rPr lang="tr-TR" dirty="0" smtClean="0">
                <a:latin typeface="Times New Roman" panose="02020603050405020304" pitchFamily="18" charset="0"/>
                <a:cs typeface="Times New Roman" panose="02020603050405020304" pitchFamily="18" charset="0"/>
              </a:rPr>
              <a:t>rünlerin tercih edilmesi.</a:t>
            </a: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Bahçe </a:t>
            </a:r>
            <a:r>
              <a:rPr lang="tr-TR" dirty="0">
                <a:latin typeface="Times New Roman" panose="02020603050405020304" pitchFamily="18" charset="0"/>
                <a:cs typeface="Times New Roman" panose="02020603050405020304" pitchFamily="18" charset="0"/>
              </a:rPr>
              <a:t>i</a:t>
            </a:r>
            <a:r>
              <a:rPr lang="tr-TR" dirty="0" smtClean="0">
                <a:latin typeface="Times New Roman" panose="02020603050405020304" pitchFamily="18" charset="0"/>
                <a:cs typeface="Times New Roman" panose="02020603050405020304" pitchFamily="18" charset="0"/>
              </a:rPr>
              <a:t>laçlamalarında zirai ilaçlama yerine mümkün olduğunca biyolojik yöntemlerin </a:t>
            </a:r>
            <a:r>
              <a:rPr lang="tr-TR" smtClean="0">
                <a:latin typeface="Times New Roman" panose="02020603050405020304" pitchFamily="18" charset="0"/>
                <a:cs typeface="Times New Roman" panose="02020603050405020304" pitchFamily="18" charset="0"/>
              </a:rPr>
              <a:t>kullanılması.</a:t>
            </a:r>
          </a:p>
          <a:p>
            <a:pPr marL="285750" indent="-285750" algn="just">
              <a:buFont typeface="Wingdings" panose="05000000000000000000" pitchFamily="2" charset="2"/>
              <a:buChar char="Ø"/>
            </a:pPr>
            <a:r>
              <a:rPr lang="tr-TR">
                <a:latin typeface="Times New Roman" panose="02020603050405020304" pitchFamily="18" charset="0"/>
                <a:cs typeface="Times New Roman" panose="02020603050405020304" pitchFamily="18" charset="0"/>
              </a:rPr>
              <a:t>Sebze ve meyvelerin dezenfeksiyonu için klor yerine ozon kullanılması</a:t>
            </a:r>
            <a:r>
              <a:rPr lang="tr-TR" smtClean="0">
                <a:latin typeface="Times New Roman" panose="02020603050405020304" pitchFamily="18" charset="0"/>
                <a:cs typeface="Times New Roman" panose="02020603050405020304" pitchFamily="18" charset="0"/>
              </a:rPr>
              <a:t>.</a:t>
            </a:r>
            <a:endParaRPr lang="tr-TR"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Ağır yağ çözücü kimyasallar yerine doğa dostu ürünlerin kullanılması. </a:t>
            </a: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Mutfak alanları ve soğuk odaların ozonla şartlandırılması ile ortamda küf mantar gelişiminin engellenerek kimyasal kullanımını en aza indirmek. </a:t>
            </a:r>
          </a:p>
          <a:p>
            <a:pPr marL="285750" indent="-285750" algn="just">
              <a:buFont typeface="Wingdings" panose="05000000000000000000" pitchFamily="2" charset="2"/>
              <a:buChar char="Ø"/>
            </a:pPr>
            <a:r>
              <a:rPr lang="tr-TR" smtClean="0">
                <a:latin typeface="Times New Roman" panose="02020603050405020304" pitchFamily="18" charset="0"/>
                <a:cs typeface="Times New Roman" panose="02020603050405020304" pitchFamily="18" charset="0"/>
              </a:rPr>
              <a:t>Bıçakların </a:t>
            </a:r>
            <a:r>
              <a:rPr lang="tr-TR" dirty="0" smtClean="0">
                <a:latin typeface="Times New Roman" panose="02020603050405020304" pitchFamily="18" charset="0"/>
                <a:cs typeface="Times New Roman" panose="02020603050405020304" pitchFamily="18" charset="0"/>
              </a:rPr>
              <a:t>yüzeyinde bulanabilecek mikropları ve bakterileri öldürmek için kimyasal yerine bıçak </a:t>
            </a:r>
            <a:r>
              <a:rPr lang="tr-TR" dirty="0" err="1" smtClean="0">
                <a:latin typeface="Times New Roman" panose="02020603050405020304" pitchFamily="18" charset="0"/>
                <a:cs typeface="Times New Roman" panose="02020603050405020304" pitchFamily="18" charset="0"/>
              </a:rPr>
              <a:t>sterilizatörleri</a:t>
            </a:r>
            <a:r>
              <a:rPr lang="tr-TR" dirty="0" smtClean="0">
                <a:latin typeface="Times New Roman" panose="02020603050405020304" pitchFamily="18" charset="0"/>
                <a:cs typeface="Times New Roman" panose="02020603050405020304" pitchFamily="18" charset="0"/>
              </a:rPr>
              <a:t> kullanılmaktadır.</a:t>
            </a: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Binaların boyanmasında kurşun içermeyen çevreye duyarlı boyalar kullanılır.</a:t>
            </a:r>
          </a:p>
          <a:p>
            <a:pPr algn="just"/>
            <a:endParaRPr lang="tr-TR" dirty="0" smtClean="0">
              <a:solidFill>
                <a:schemeClr val="bg2">
                  <a:lumMod val="50000"/>
                </a:schemeClr>
              </a:solidFill>
              <a:latin typeface="Arial" panose="020B0604020202020204" pitchFamily="34" charset="0"/>
              <a:cs typeface="Arial" panose="020B0604020202020204" pitchFamily="34" charset="0"/>
            </a:endParaRPr>
          </a:p>
          <a:p>
            <a:pPr algn="just"/>
            <a:r>
              <a:rPr lang="tr-TR" sz="2000" b="1" dirty="0" smtClean="0">
                <a:latin typeface="Times New Roman" panose="02020603050405020304" pitchFamily="18" charset="0"/>
                <a:cs typeface="Times New Roman" panose="02020603050405020304" pitchFamily="18" charset="0"/>
              </a:rPr>
              <a:t>KARBON AYAK İZİ</a:t>
            </a:r>
          </a:p>
          <a:p>
            <a:pPr algn="just"/>
            <a:endParaRPr lang="tr-TR" b="1" dirty="0" smtClean="0">
              <a:solidFill>
                <a:schemeClr val="bg2">
                  <a:lumMod val="50000"/>
                </a:schemeClr>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Yerli üreticiler ve yerel üreticilerin desteklenmesi ve alımlarda tercih edilmesi.</a:t>
            </a: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Tedarik edilen ürünlerin mümkün olduğunca yakın mesafelerden tedarik edilmesi, ithal ürünlerin mecbur kalınmadıkça tercih edilmemesi.</a:t>
            </a: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Tedarikçilerin emisyon raporlarının kontrolü.</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0101" y="1161693"/>
            <a:ext cx="2737787" cy="4502128"/>
          </a:xfrm>
          <a:prstGeom prst="rect">
            <a:avLst/>
          </a:prstGeom>
          <a:ln>
            <a:noFill/>
          </a:ln>
          <a:effectLst>
            <a:softEdge rad="112500"/>
          </a:effectLst>
        </p:spPr>
      </p:pic>
    </p:spTree>
    <p:extLst>
      <p:ext uri="{BB962C8B-B14F-4D97-AF65-F5344CB8AC3E}">
        <p14:creationId xmlns:p14="http://schemas.microsoft.com/office/powerpoint/2010/main" val="55304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36561" y="761453"/>
            <a:ext cx="11691582" cy="2893100"/>
          </a:xfrm>
          <a:prstGeom prst="rect">
            <a:avLst/>
          </a:prstGeom>
        </p:spPr>
        <p:txBody>
          <a:bodyPr wrap="square">
            <a:spAutoFit/>
          </a:bodyPr>
          <a:lstStyle/>
          <a:p>
            <a:pPr algn="just"/>
            <a:r>
              <a:rPr lang="tr-TR" sz="2000" b="1" dirty="0" smtClean="0">
                <a:latin typeface="Times New Roman" panose="02020603050405020304" pitchFamily="18" charset="0"/>
                <a:cs typeface="Times New Roman" panose="02020603050405020304" pitchFamily="18" charset="0"/>
              </a:rPr>
              <a:t>ATIKLARIN AZALTILMASI</a:t>
            </a:r>
          </a:p>
          <a:p>
            <a:pPr algn="just"/>
            <a:endParaRPr lang="tr-TR" b="1" dirty="0" smtClean="0">
              <a:solidFill>
                <a:schemeClr val="bg2">
                  <a:lumMod val="50000"/>
                </a:schemeClr>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Ambalaj atıklarının azaltılması için küçük ambalajlı ürünlerin kullanımının mümkün olduğunca azaltılması.</a:t>
            </a: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Pipet ve tek kullanımlık plastiklerin kullanımdan kaldırılması. Plastik atıkların ayrılarak geri dönüşüm firmasına verilmesi.</a:t>
            </a: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Küçük ambalajlı ürünler yerine dökme ürünler kullanılarak atık miktarı azaltılmaktadır.</a:t>
            </a: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Tüm atık yağların lisanslı geri dönüşüm firmasına verilmesi ve takibinin yapılması. Yağ kapanlarında bulunan yağın bakteri uygulaması ile doğada çözünebilir ve zararsız hale getirilmesi.</a:t>
            </a: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Tesislerimizde kağıt atıkların azaltılması için çıktı alınacak uygulamalar mümkün olduğunca azaltılmış, otel yazılımı üzerinden takip edilebilecek evraklar çıktı alınmadan dijital ortamda kullanılmaktadır.</a:t>
            </a:r>
          </a:p>
        </p:txBody>
      </p:sp>
      <p:sp>
        <p:nvSpPr>
          <p:cNvPr id="5" name="Unvan 1"/>
          <p:cNvSpPr txBox="1">
            <a:spLocks/>
          </p:cNvSpPr>
          <p:nvPr/>
        </p:nvSpPr>
        <p:spPr>
          <a:xfrm>
            <a:off x="236561" y="0"/>
            <a:ext cx="6545135" cy="6737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smtClean="0">
                <a:latin typeface="Times New Roman" panose="02020603050405020304" pitchFamily="18" charset="0"/>
                <a:cs typeface="Times New Roman" panose="02020603050405020304" pitchFamily="18" charset="0"/>
              </a:rPr>
              <a:t>SÜRDÜRÜLEBİLİR TURİZM UYGULAMALARIMIZ</a:t>
            </a:r>
            <a:endParaRPr lang="tr-TR" sz="20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164" y="3870846"/>
            <a:ext cx="7761099" cy="2819422"/>
          </a:xfrm>
          <a:prstGeom prst="rect">
            <a:avLst/>
          </a:prstGeom>
        </p:spPr>
      </p:pic>
    </p:spTree>
    <p:extLst>
      <p:ext uri="{BB962C8B-B14F-4D97-AF65-F5344CB8AC3E}">
        <p14:creationId xmlns:p14="http://schemas.microsoft.com/office/powerpoint/2010/main" val="2145131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95617" y="846162"/>
            <a:ext cx="6545136" cy="5109091"/>
          </a:xfrm>
          <a:prstGeom prst="rect">
            <a:avLst/>
          </a:prstGeom>
        </p:spPr>
        <p:txBody>
          <a:bodyPr wrap="square">
            <a:spAutoFit/>
          </a:bodyPr>
          <a:lstStyle/>
          <a:p>
            <a:pPr algn="just"/>
            <a:r>
              <a:rPr lang="tr-TR" sz="2000" b="1" dirty="0" smtClean="0">
                <a:latin typeface="Times New Roman" panose="02020603050405020304" pitchFamily="18" charset="0"/>
                <a:cs typeface="Times New Roman" panose="02020603050405020304" pitchFamily="18" charset="0"/>
              </a:rPr>
              <a:t>ENERJİ TASARRUFU</a:t>
            </a:r>
          </a:p>
          <a:p>
            <a:pPr algn="just"/>
            <a:endParaRPr lang="tr-TR" b="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2000" smtClean="0">
                <a:latin typeface="Times New Roman" panose="02020603050405020304" pitchFamily="18" charset="0"/>
                <a:cs typeface="Times New Roman" panose="02020603050405020304" pitchFamily="18" charset="0"/>
              </a:rPr>
              <a:t>Tesisimizde elektrik tasarrufu adına alınan tüm elektirkli ürünlerin tasarruflu olmasına öncelik verilmekte.</a:t>
            </a:r>
            <a:endParaRPr lang="tr-TR" sz="20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2000" dirty="0" smtClean="0">
                <a:latin typeface="Times New Roman" panose="02020603050405020304" pitchFamily="18" charset="0"/>
                <a:cs typeface="Times New Roman" panose="02020603050405020304" pitchFamily="18" charset="0"/>
              </a:rPr>
              <a:t>Elektrikli cihazlar satın alınırken A sınıfı ve üzeri doğaya dost cihazların </a:t>
            </a:r>
            <a:r>
              <a:rPr lang="tr-TR" sz="2000" smtClean="0">
                <a:latin typeface="Times New Roman" panose="02020603050405020304" pitchFamily="18" charset="0"/>
                <a:cs typeface="Times New Roman" panose="02020603050405020304" pitchFamily="18" charset="0"/>
              </a:rPr>
              <a:t>tercih edilmekte </a:t>
            </a:r>
            <a:r>
              <a:rPr lang="tr-TR" sz="2000"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tr-TR" sz="2000" dirty="0" smtClean="0">
                <a:latin typeface="Times New Roman" panose="02020603050405020304" pitchFamily="18" charset="0"/>
                <a:cs typeface="Times New Roman" panose="02020603050405020304" pitchFamily="18" charset="0"/>
              </a:rPr>
              <a:t>Aydınlatma ünitelerinin tasarruflu olması, harekete duyarlı </a:t>
            </a:r>
            <a:r>
              <a:rPr lang="tr-TR" sz="2000" dirty="0" err="1" smtClean="0">
                <a:latin typeface="Times New Roman" panose="02020603050405020304" pitchFamily="18" charset="0"/>
                <a:cs typeface="Times New Roman" panose="02020603050405020304" pitchFamily="18" charset="0"/>
              </a:rPr>
              <a:t>sensör</a:t>
            </a:r>
            <a:r>
              <a:rPr lang="tr-TR" sz="2000" dirty="0" smtClean="0">
                <a:latin typeface="Times New Roman" panose="02020603050405020304" pitchFamily="18" charset="0"/>
                <a:cs typeface="Times New Roman" panose="02020603050405020304" pitchFamily="18" charset="0"/>
              </a:rPr>
              <a:t> kullanımı ile ihtiyaç olmadığı zamanlarda kapalı kalmasının </a:t>
            </a:r>
            <a:r>
              <a:rPr lang="tr-TR" sz="2000" smtClean="0">
                <a:latin typeface="Times New Roman" panose="02020603050405020304" pitchFamily="18" charset="0"/>
                <a:cs typeface="Times New Roman" panose="02020603050405020304" pitchFamily="18" charset="0"/>
              </a:rPr>
              <a:t>sağlanması..</a:t>
            </a:r>
            <a:endParaRPr lang="tr-TR" sz="20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2000">
                <a:latin typeface="Times New Roman" panose="02020603050405020304" pitchFamily="18" charset="0"/>
                <a:cs typeface="Times New Roman" panose="02020603050405020304" pitchFamily="18" charset="0"/>
              </a:rPr>
              <a:t>E</a:t>
            </a:r>
            <a:r>
              <a:rPr lang="tr-TR" sz="2000" smtClean="0">
                <a:latin typeface="Times New Roman" panose="02020603050405020304" pitchFamily="18" charset="0"/>
                <a:cs typeface="Times New Roman" panose="02020603050405020304" pitchFamily="18" charset="0"/>
              </a:rPr>
              <a:t>lektronik cihazların bakımları periyodik olarak ve uzman ekiplerce yapılmaktadır. </a:t>
            </a:r>
            <a:endParaRPr lang="tr-TR" sz="20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2000" dirty="0" smtClean="0">
                <a:latin typeface="Times New Roman" panose="02020603050405020304" pitchFamily="18" charset="0"/>
                <a:cs typeface="Times New Roman" panose="02020603050405020304" pitchFamily="18" charset="0"/>
              </a:rPr>
              <a:t>Tesislerimizde yenilenebilir enerji kaynağı olarak güneş panellerimiz bulunmaktadır.</a:t>
            </a:r>
          </a:p>
          <a:p>
            <a:pPr marL="285750" indent="-285750" algn="just">
              <a:buFont typeface="Wingdings" panose="05000000000000000000" pitchFamily="2" charset="2"/>
              <a:buChar char="Ø"/>
            </a:pPr>
            <a:r>
              <a:rPr lang="tr-TR" sz="2000" dirty="0" smtClean="0">
                <a:latin typeface="Times New Roman" panose="02020603050405020304" pitchFamily="18" charset="0"/>
                <a:cs typeface="Times New Roman" panose="02020603050405020304" pitchFamily="18" charset="0"/>
              </a:rPr>
              <a:t>Yaz aylarında odaların perdeleri kapalı tutularak soğutma için, kış aylarında ise perdeler açık tutularak ısıtma için harcanan elektrik sarfiyatı </a:t>
            </a:r>
            <a:r>
              <a:rPr lang="tr-TR" sz="2000" smtClean="0">
                <a:latin typeface="Times New Roman" panose="02020603050405020304" pitchFamily="18" charset="0"/>
                <a:cs typeface="Times New Roman" panose="02020603050405020304" pitchFamily="18" charset="0"/>
              </a:rPr>
              <a:t>düşürülmektedir.</a:t>
            </a:r>
          </a:p>
          <a:p>
            <a:pPr marL="285750" indent="-285750" algn="just">
              <a:buFont typeface="Wingdings" panose="05000000000000000000" pitchFamily="2" charset="2"/>
              <a:buChar char="Ø"/>
            </a:pPr>
            <a:endParaRPr lang="tr-TR" sz="800" dirty="0" smtClean="0">
              <a:solidFill>
                <a:schemeClr val="bg2">
                  <a:lumMod val="50000"/>
                </a:schemeClr>
              </a:solidFill>
              <a:latin typeface="Arial" panose="020B0604020202020204" pitchFamily="34" charset="0"/>
              <a:cs typeface="Arial" panose="020B0604020202020204" pitchFamily="34" charset="0"/>
            </a:endParaRPr>
          </a:p>
        </p:txBody>
      </p:sp>
      <p:sp>
        <p:nvSpPr>
          <p:cNvPr id="5" name="Unvan 1"/>
          <p:cNvSpPr txBox="1">
            <a:spLocks/>
          </p:cNvSpPr>
          <p:nvPr/>
        </p:nvSpPr>
        <p:spPr>
          <a:xfrm>
            <a:off x="195617" y="172393"/>
            <a:ext cx="6545135" cy="6737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smtClean="0">
                <a:latin typeface="Times New Roman" panose="02020603050405020304" pitchFamily="18" charset="0"/>
                <a:cs typeface="Times New Roman" panose="02020603050405020304" pitchFamily="18" charset="0"/>
              </a:rPr>
              <a:t>SÜRDÜRÜLEBİLİR TURİZM UYGULAMALARIMIZ</a:t>
            </a:r>
            <a:endParaRPr lang="tr-TR" sz="20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8975" y="1528548"/>
            <a:ext cx="3442958" cy="4148921"/>
          </a:xfrm>
          <a:prstGeom prst="rect">
            <a:avLst/>
          </a:prstGeom>
        </p:spPr>
      </p:pic>
    </p:spTree>
    <p:extLst>
      <p:ext uri="{BB962C8B-B14F-4D97-AF65-F5344CB8AC3E}">
        <p14:creationId xmlns:p14="http://schemas.microsoft.com/office/powerpoint/2010/main" val="1470841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91069" y="535267"/>
            <a:ext cx="6646460" cy="5801588"/>
          </a:xfrm>
          <a:prstGeom prst="rect">
            <a:avLst/>
          </a:prstGeom>
        </p:spPr>
        <p:txBody>
          <a:bodyPr wrap="square">
            <a:spAutoFit/>
          </a:bodyPr>
          <a:lstStyle/>
          <a:p>
            <a:pPr algn="just"/>
            <a:r>
              <a:rPr lang="tr-TR" sz="2000" b="1" dirty="0" smtClean="0">
                <a:latin typeface="Times New Roman" panose="02020603050405020304" pitchFamily="18" charset="0"/>
                <a:cs typeface="Times New Roman" panose="02020603050405020304" pitchFamily="18" charset="0"/>
              </a:rPr>
              <a:t>SU TASARRUFU</a:t>
            </a:r>
          </a:p>
          <a:p>
            <a:pPr algn="just"/>
            <a:endParaRPr lang="tr-TR" sz="900" b="1" dirty="0" smtClean="0">
              <a:solidFill>
                <a:schemeClr val="bg2">
                  <a:lumMod val="50000"/>
                </a:schemeClr>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mtClean="0">
                <a:latin typeface="Times New Roman" panose="02020603050405020304" pitchFamily="18" charset="0"/>
                <a:cs typeface="Times New Roman" panose="02020603050405020304" pitchFamily="18" charset="0"/>
              </a:rPr>
              <a:t>Su tasarrufu adına tesisimizde su tasarruflu ekipmanların kullanımına özen gösterilmektedir.</a:t>
            </a:r>
          </a:p>
          <a:p>
            <a:pPr marL="285750" indent="-285750" algn="just">
              <a:buFont typeface="Wingdings" panose="05000000000000000000" pitchFamily="2" charset="2"/>
              <a:buChar char="Ø"/>
            </a:pPr>
            <a:r>
              <a:rPr lang="tr-TR" smtClean="0">
                <a:latin typeface="Times New Roman" panose="02020603050405020304" pitchFamily="18" charset="0"/>
                <a:cs typeface="Times New Roman" panose="02020603050405020304" pitchFamily="18" charset="0"/>
              </a:rPr>
              <a:t>Perlatörler, su tasarrufu sağlayan rezervuar sistemleri ile su tüketiminin azaltılması.</a:t>
            </a:r>
            <a:endParaRPr lang="tr-TR"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mtClean="0">
                <a:latin typeface="Times New Roman" panose="02020603050405020304" pitchFamily="18" charset="0"/>
                <a:cs typeface="Times New Roman" panose="02020603050405020304" pitchFamily="18" charset="0"/>
              </a:rPr>
              <a:t>Teknik servisimiz tarafndan tesisat </a:t>
            </a:r>
            <a:r>
              <a:rPr lang="tr-TR" dirty="0" smtClean="0">
                <a:latin typeface="Times New Roman" panose="02020603050405020304" pitchFamily="18" charset="0"/>
                <a:cs typeface="Times New Roman" panose="02020603050405020304" pitchFamily="18" charset="0"/>
              </a:rPr>
              <a:t>bakımlarının </a:t>
            </a:r>
            <a:r>
              <a:rPr lang="tr-TR" smtClean="0">
                <a:latin typeface="Times New Roman" panose="02020603050405020304" pitchFamily="18" charset="0"/>
                <a:cs typeface="Times New Roman" panose="02020603050405020304" pitchFamily="18" charset="0"/>
              </a:rPr>
              <a:t>düzenli yapılması </a:t>
            </a:r>
            <a:r>
              <a:rPr lang="tr-TR" dirty="0" smtClean="0">
                <a:latin typeface="Times New Roman" panose="02020603050405020304" pitchFamily="18" charset="0"/>
                <a:cs typeface="Times New Roman" panose="02020603050405020304" pitchFamily="18" charset="0"/>
              </a:rPr>
              <a:t>ile kaçakların ve sızıntıların engellenmesi.</a:t>
            </a: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Hortumla yıkama yerine, silme ve makine ile yıkama tercih edilmesi.</a:t>
            </a:r>
          </a:p>
          <a:p>
            <a:pPr marL="285750" indent="-285750" algn="just">
              <a:buFont typeface="Wingdings" panose="05000000000000000000" pitchFamily="2" charset="2"/>
              <a:buChar char="Ø"/>
            </a:pPr>
            <a:r>
              <a:rPr lang="tr-TR" smtClean="0">
                <a:latin typeface="Times New Roman" panose="02020603050405020304" pitchFamily="18" charset="0"/>
                <a:cs typeface="Times New Roman" panose="02020603050405020304" pitchFamily="18" charset="0"/>
              </a:rPr>
              <a:t>Bitkilerin sulamasında sulama saati olarak akşam saatleri seçilerek su buharlaşması düşürülüp su tasarrufu sağlanmakdır. Toprağın su tutma kapasitesinin artılırması ile suya ihtiyacının azaltılması çalışmaları.</a:t>
            </a:r>
            <a:endParaRPr lang="tr-TR"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Damlama </a:t>
            </a:r>
            <a:r>
              <a:rPr lang="tr-TR" smtClean="0">
                <a:latin typeface="Times New Roman" panose="02020603050405020304" pitchFamily="18" charset="0"/>
                <a:cs typeface="Times New Roman" panose="02020603050405020304" pitchFamily="18" charset="0"/>
              </a:rPr>
              <a:t>sulama bahçe </a:t>
            </a:r>
            <a:r>
              <a:rPr lang="tr-TR" dirty="0" smtClean="0">
                <a:latin typeface="Times New Roman" panose="02020603050405020304" pitchFamily="18" charset="0"/>
                <a:cs typeface="Times New Roman" panose="02020603050405020304" pitchFamily="18" charset="0"/>
              </a:rPr>
              <a:t>sulamada su tüketiminin azaltılması.</a:t>
            </a: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Genel alanların temizliğinde makine kullanılarak su sarfiyatının azaltılması.</a:t>
            </a: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Misafir odalarında ve genel alanlarda su tasarrufu afişleri bulunması</a:t>
            </a: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Sezon sonlarında havuzların boşaltılmaması ve bakımlarının devamı ile su sarfiyatının engellenmesi. </a:t>
            </a:r>
          </a:p>
        </p:txBody>
      </p:sp>
      <p:sp>
        <p:nvSpPr>
          <p:cNvPr id="5" name="Unvan 1"/>
          <p:cNvSpPr txBox="1">
            <a:spLocks/>
          </p:cNvSpPr>
          <p:nvPr/>
        </p:nvSpPr>
        <p:spPr>
          <a:xfrm>
            <a:off x="191070" y="0"/>
            <a:ext cx="6545135" cy="6737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smtClean="0">
                <a:latin typeface="Times New Roman" panose="02020603050405020304" pitchFamily="18" charset="0"/>
                <a:cs typeface="Times New Roman" panose="02020603050405020304" pitchFamily="18" charset="0"/>
              </a:rPr>
              <a:t>SÜRDÜRÜLEBİLİR TURİZM UYGULAMALARIMIZ</a:t>
            </a:r>
            <a:endParaRPr lang="tr-TR" sz="20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4256" y="1487606"/>
            <a:ext cx="4558353" cy="3307052"/>
          </a:xfrm>
          <a:prstGeom prst="rect">
            <a:avLst/>
          </a:prstGeom>
        </p:spPr>
      </p:pic>
    </p:spTree>
    <p:extLst>
      <p:ext uri="{BB962C8B-B14F-4D97-AF65-F5344CB8AC3E}">
        <p14:creationId xmlns:p14="http://schemas.microsoft.com/office/powerpoint/2010/main" val="730558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3961" y="142778"/>
            <a:ext cx="5442561" cy="595745"/>
          </a:xfrm>
        </p:spPr>
        <p:txBody>
          <a:bodyPr>
            <a:normAutofit/>
          </a:bodyPr>
          <a:lstStyle/>
          <a:p>
            <a:r>
              <a:rPr lang="tr-TR" sz="2000" b="1" smtClean="0">
                <a:latin typeface="Times New Roman" panose="02020603050405020304" pitchFamily="18" charset="0"/>
                <a:cs typeface="Times New Roman" panose="02020603050405020304" pitchFamily="18" charset="0"/>
              </a:rPr>
              <a:t>TUĞRA SUİT HOTEL HAKKINDA</a:t>
            </a:r>
            <a:endParaRPr lang="tr-TR" sz="2000" b="1" dirty="0">
              <a:latin typeface="Times New Roman" panose="02020603050405020304" pitchFamily="18" charset="0"/>
              <a:cs typeface="Times New Roman" panose="02020603050405020304" pitchFamily="18" charset="0"/>
            </a:endParaRPr>
          </a:p>
        </p:txBody>
      </p:sp>
      <p:sp>
        <p:nvSpPr>
          <p:cNvPr id="4" name="Dikdörtgen 3"/>
          <p:cNvSpPr/>
          <p:nvPr/>
        </p:nvSpPr>
        <p:spPr>
          <a:xfrm>
            <a:off x="193963" y="790142"/>
            <a:ext cx="11679381" cy="369332"/>
          </a:xfrm>
          <a:prstGeom prst="rect">
            <a:avLst/>
          </a:prstGeom>
        </p:spPr>
        <p:txBody>
          <a:bodyPr wrap="square">
            <a:spAutoFit/>
          </a:bodyPr>
          <a:lstStyle/>
          <a:p>
            <a:r>
              <a:rPr lang="tr-TR" smtClean="0">
                <a:solidFill>
                  <a:schemeClr val="bg2">
                    <a:lumMod val="50000"/>
                  </a:schemeClr>
                </a:solidFill>
                <a:latin typeface="Arial" panose="020B0604020202020204" pitchFamily="34" charset="0"/>
                <a:cs typeface="Arial" panose="020B0604020202020204" pitchFamily="34" charset="0"/>
              </a:rPr>
              <a:t> </a:t>
            </a:r>
            <a:endParaRPr lang="tr-TR" dirty="0"/>
          </a:p>
        </p:txBody>
      </p:sp>
      <p:sp>
        <p:nvSpPr>
          <p:cNvPr id="11" name="Rectangle 8"/>
          <p:cNvSpPr>
            <a:spLocks noChangeArrowheads="1"/>
          </p:cNvSpPr>
          <p:nvPr/>
        </p:nvSpPr>
        <p:spPr bwMode="auto">
          <a:xfrm>
            <a:off x="193961" y="5219917"/>
            <a:ext cx="11374124"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smtClean="0">
              <a:ln>
                <a:noFill/>
              </a:ln>
              <a:effectLst/>
              <a:latin typeface="Times New Roman" panose="02020603050405020304" pitchFamily="18" charset="0"/>
              <a:cs typeface="Times New Roman" panose="02020603050405020304" pitchFamily="18" charset="0"/>
            </a:endParaRPr>
          </a:p>
        </p:txBody>
      </p:sp>
      <p:sp>
        <p:nvSpPr>
          <p:cNvPr id="12" name="Dikdörtgen 11"/>
          <p:cNvSpPr/>
          <p:nvPr/>
        </p:nvSpPr>
        <p:spPr>
          <a:xfrm>
            <a:off x="193961" y="686904"/>
            <a:ext cx="11802422" cy="5632311"/>
          </a:xfrm>
          <a:prstGeom prst="rect">
            <a:avLst/>
          </a:prstGeom>
        </p:spPr>
        <p:txBody>
          <a:bodyPr wrap="square">
            <a:spAutoFit/>
          </a:bodyPr>
          <a:lstStyle/>
          <a:p>
            <a:pPr algn="just"/>
            <a:r>
              <a:rPr lang="tr-TR" sz="2400">
                <a:latin typeface="Times New Roman" panose="02020603050405020304" pitchFamily="18" charset="0"/>
                <a:cs typeface="Times New Roman" panose="02020603050405020304" pitchFamily="18" charset="0"/>
              </a:rPr>
              <a:t>Değerli misafirlerimiz ;</a:t>
            </a:r>
          </a:p>
          <a:p>
            <a:pPr algn="just"/>
            <a:r>
              <a:rPr lang="tr-TR" sz="2400" smtClean="0">
                <a:latin typeface="Times New Roman" panose="02020603050405020304" pitchFamily="18" charset="0"/>
                <a:cs typeface="Times New Roman" panose="02020603050405020304" pitchFamily="18" charset="0"/>
              </a:rPr>
              <a:t>	Antalya </a:t>
            </a:r>
            <a:r>
              <a:rPr lang="tr-TR" sz="2400">
                <a:latin typeface="Times New Roman" panose="02020603050405020304" pitchFamily="18" charset="0"/>
                <a:cs typeface="Times New Roman" panose="02020603050405020304" pitchFamily="18" charset="0"/>
              </a:rPr>
              <a:t>Alanya’da yer alan Tuğra Suit Aile Otelimiz Alkolsüz Her şey Dahil hizmet vermektedir. Modern ve konforlu bir tatil deneyimi sizi bekliyor. Tesisimiz 1999 yılı turizm sezonunda işletmeye açılmış olup Akdeniz'de alternatif turizmin ilk oteli olarak, siz değerli konuklarımıza en iyi şekilde hizmet vermeye çalışmıştır. Tesisimiz, İslami hassasiyetlere uygun bir tatil deneyimi sunmak için tasarlanmıştır. Helal yiyecek seçenekleri, ayrı yüzme havuzları ve ibadet alanları gibi olanaklarla huzurlu bir konaklama sağlıyoruz. Siz ve aileniz için güvenli, rahat ve keyifli bir atmosfer sunmayı amaçlıyoruz.</a:t>
            </a:r>
          </a:p>
          <a:p>
            <a:pPr algn="just"/>
            <a:r>
              <a:rPr lang="tr-TR" sz="2400" smtClean="0">
                <a:latin typeface="Times New Roman" panose="02020603050405020304" pitchFamily="18" charset="0"/>
                <a:cs typeface="Times New Roman" panose="02020603050405020304" pitchFamily="18" charset="0"/>
              </a:rPr>
              <a:t>	Otelimiz </a:t>
            </a:r>
            <a:r>
              <a:rPr lang="tr-TR" sz="2400">
                <a:latin typeface="Times New Roman" panose="02020603050405020304" pitchFamily="18" charset="0"/>
                <a:cs typeface="Times New Roman" panose="02020603050405020304" pitchFamily="18" charset="0"/>
              </a:rPr>
              <a:t>Alanya'ya 16 km Antalya havalimanına 105 km mesafede bulunan Payallar mahallesinde yer almaktadır. Otelimizin önünde Alanya Antalya D400 karayolu geçmekte olup, sahilimize otelimizin içinden 25 metrelik bir alt geçitle ulaşılmaktadır.</a:t>
            </a:r>
          </a:p>
          <a:p>
            <a:pPr algn="just"/>
            <a:r>
              <a:rPr lang="tr-TR" sz="2400" smtClean="0">
                <a:latin typeface="Times New Roman" panose="02020603050405020304" pitchFamily="18" charset="0"/>
                <a:cs typeface="Times New Roman" panose="02020603050405020304" pitchFamily="18" charset="0"/>
              </a:rPr>
              <a:t>	Tuğra </a:t>
            </a:r>
            <a:r>
              <a:rPr lang="tr-TR" sz="2400">
                <a:latin typeface="Times New Roman" panose="02020603050405020304" pitchFamily="18" charset="0"/>
                <a:cs typeface="Times New Roman" panose="02020603050405020304" pitchFamily="18" charset="0"/>
              </a:rPr>
              <a:t>Suit Otel, Alanya’nın muhteşem manzarası eşliğinde konfor, lüks ve huzuru bir araya getiriyor. Kusursuz hizmet anlayışı ve zengin olanaklarıyla misafirlerine unutulmaz bir tatil sunuyor. Deneyimli ekibimiz, her anınızı özel kılmak için burada. Tatilinizi ayrıcalığa dönüştürün!</a:t>
            </a:r>
          </a:p>
        </p:txBody>
      </p:sp>
    </p:spTree>
    <p:extLst>
      <p:ext uri="{BB962C8B-B14F-4D97-AF65-F5344CB8AC3E}">
        <p14:creationId xmlns:p14="http://schemas.microsoft.com/office/powerpoint/2010/main" val="1957922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1026" y="109182"/>
            <a:ext cx="11882652" cy="3031599"/>
          </a:xfrm>
          <a:prstGeom prst="rect">
            <a:avLst/>
          </a:prstGeom>
        </p:spPr>
        <p:txBody>
          <a:bodyPr wrap="square">
            <a:spAutoFit/>
          </a:bodyPr>
          <a:lstStyle/>
          <a:p>
            <a:pPr algn="just"/>
            <a:r>
              <a:rPr lang="tr-TR" sz="2000" b="1" dirty="0" smtClean="0">
                <a:latin typeface="Times New Roman" panose="02020603050405020304" pitchFamily="18" charset="0"/>
                <a:cs typeface="Times New Roman" panose="02020603050405020304" pitchFamily="18" charset="0"/>
              </a:rPr>
              <a:t>EĞİTİMLER</a:t>
            </a:r>
            <a:r>
              <a:rPr lang="tr-TR" dirty="0" smtClean="0">
                <a:solidFill>
                  <a:schemeClr val="bg2">
                    <a:lumMod val="50000"/>
                  </a:schemeClr>
                </a:solidFill>
                <a:latin typeface="Arial" panose="020B0604020202020204" pitchFamily="34" charset="0"/>
                <a:cs typeface="Arial" panose="020B0604020202020204" pitchFamily="34" charset="0"/>
              </a:rPr>
              <a:t> </a:t>
            </a:r>
          </a:p>
          <a:p>
            <a:pPr algn="just"/>
            <a:endParaRPr lang="tr-TR" sz="900" dirty="0" smtClean="0">
              <a:solidFill>
                <a:schemeClr val="bg2">
                  <a:lumMod val="50000"/>
                </a:schemeClr>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Sürdürülebilirlik konusunda tüm çalışanlarımıza düzenli olarak eğitimler verilmektedir. Bu eğitimlerin duyuruları önceden yapılarak bölge halkı ve taşeronlarımız da eğitimlere davet edilmektedir.</a:t>
            </a:r>
          </a:p>
          <a:p>
            <a:pPr marL="285750" indent="-285750" algn="just">
              <a:buFont typeface="Wingdings" panose="05000000000000000000" pitchFamily="2" charset="2"/>
              <a:buChar char="Ø"/>
            </a:pPr>
            <a:r>
              <a:rPr lang="tr-TR" smtClean="0">
                <a:latin typeface="Times New Roman" panose="02020603050405020304" pitchFamily="18" charset="0"/>
                <a:cs typeface="Times New Roman" panose="02020603050405020304" pitchFamily="18" charset="0"/>
              </a:rPr>
              <a:t>Tesislerimizde </a:t>
            </a:r>
            <a:r>
              <a:rPr lang="tr-TR" dirty="0" smtClean="0">
                <a:latin typeface="Times New Roman" panose="02020603050405020304" pitchFamily="18" charset="0"/>
                <a:cs typeface="Times New Roman" panose="02020603050405020304" pitchFamily="18" charset="0"/>
              </a:rPr>
              <a:t>bulunan çevre ve sürdürülebilirlik panoları, </a:t>
            </a:r>
            <a:r>
              <a:rPr lang="tr-TR" dirty="0" err="1" smtClean="0">
                <a:latin typeface="Times New Roman" panose="02020603050405020304" pitchFamily="18" charset="0"/>
                <a:cs typeface="Times New Roman" panose="02020603050405020304" pitchFamily="18" charset="0"/>
              </a:rPr>
              <a:t>info</a:t>
            </a:r>
            <a:r>
              <a:rPr lang="tr-TR" dirty="0" smtClean="0">
                <a:latin typeface="Times New Roman" panose="02020603050405020304" pitchFamily="18" charset="0"/>
                <a:cs typeface="Times New Roman" panose="02020603050405020304" pitchFamily="18" charset="0"/>
              </a:rPr>
              <a:t> kanalları aracılığı ile çevre ve sürdürülebilir turizm hakkında misafirlerimiz ve çalışanlarımız </a:t>
            </a:r>
            <a:r>
              <a:rPr lang="tr-TR" smtClean="0">
                <a:latin typeface="Times New Roman" panose="02020603050405020304" pitchFamily="18" charset="0"/>
                <a:cs typeface="Times New Roman" panose="02020603050405020304" pitchFamily="18" charset="0"/>
              </a:rPr>
              <a:t>bilgilendirilmektedir.</a:t>
            </a:r>
          </a:p>
          <a:p>
            <a:pPr marL="285750" indent="-285750" algn="just">
              <a:buFont typeface="Wingdings" panose="05000000000000000000" pitchFamily="2" charset="2"/>
              <a:buChar char="Ø"/>
            </a:pPr>
            <a:r>
              <a:rPr lang="tr-TR" smtClean="0">
                <a:latin typeface="Times New Roman" panose="02020603050405020304" pitchFamily="18" charset="0"/>
                <a:cs typeface="Times New Roman" panose="02020603050405020304" pitchFamily="18" charset="0"/>
              </a:rPr>
              <a:t>Personel alanlarında bulunan bilgi afişleri ile eğitimler desteklenmekte ve sürdürülebilirlik eğitimleri düzenli tekrarlanmakta.</a:t>
            </a:r>
            <a:endParaRPr lang="tr-TR" dirty="0" smtClean="0">
              <a:latin typeface="Times New Roman" panose="02020603050405020304" pitchFamily="18" charset="0"/>
              <a:cs typeface="Times New Roman" panose="02020603050405020304" pitchFamily="18" charset="0"/>
            </a:endParaRPr>
          </a:p>
          <a:p>
            <a:pPr algn="just"/>
            <a:endParaRPr lang="tr-TR" dirty="0">
              <a:solidFill>
                <a:schemeClr val="bg2">
                  <a:lumMod val="50000"/>
                </a:schemeClr>
              </a:solidFill>
              <a:latin typeface="Arial" panose="020B0604020202020204" pitchFamily="34" charset="0"/>
              <a:cs typeface="Arial" panose="020B0604020202020204" pitchFamily="34" charset="0"/>
            </a:endParaRPr>
          </a:p>
          <a:p>
            <a:pPr algn="just"/>
            <a:endParaRPr lang="tr-TR" dirty="0" smtClean="0">
              <a:solidFill>
                <a:schemeClr val="bg2">
                  <a:lumMod val="50000"/>
                </a:schemeClr>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tr-TR" dirty="0" smtClean="0">
              <a:solidFill>
                <a:schemeClr val="bg2">
                  <a:lumMod val="50000"/>
                </a:schemeClr>
              </a:solidFill>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768" y="2388359"/>
            <a:ext cx="7497167" cy="4217157"/>
          </a:xfrm>
          <a:prstGeom prst="rect">
            <a:avLst/>
          </a:prstGeom>
        </p:spPr>
      </p:pic>
    </p:spTree>
    <p:extLst>
      <p:ext uri="{BB962C8B-B14F-4D97-AF65-F5344CB8AC3E}">
        <p14:creationId xmlns:p14="http://schemas.microsoft.com/office/powerpoint/2010/main" val="2528799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91151" y="334329"/>
            <a:ext cx="4280849" cy="5909310"/>
          </a:xfrm>
          <a:prstGeom prst="rect">
            <a:avLst/>
          </a:prstGeom>
        </p:spPr>
        <p:txBody>
          <a:bodyPr wrap="square">
            <a:spAutoFit/>
          </a:bodyPr>
          <a:lstStyle/>
          <a:p>
            <a:pPr algn="just"/>
            <a:r>
              <a:rPr lang="tr-TR" sz="2000" b="1" dirty="0" smtClean="0">
                <a:latin typeface="Times New Roman" panose="02020603050405020304" pitchFamily="18" charset="0"/>
                <a:cs typeface="Times New Roman" panose="02020603050405020304" pitchFamily="18" charset="0"/>
              </a:rPr>
              <a:t>YABAN HAYATINI KORUMA</a:t>
            </a:r>
          </a:p>
          <a:p>
            <a:pPr algn="just"/>
            <a:endParaRPr lang="tr-TR" b="1" dirty="0" smtClean="0">
              <a:solidFill>
                <a:schemeClr val="bg2">
                  <a:lumMod val="50000"/>
                </a:schemeClr>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2000" smtClean="0">
                <a:latin typeface="Times New Roman" panose="02020603050405020304" pitchFamily="18" charset="0"/>
                <a:cs typeface="Times New Roman" panose="02020603050405020304" pitchFamily="18" charset="0"/>
              </a:rPr>
              <a:t>Tesisimizde yaban hayatından bir hayvan bulunmamaktadır.</a:t>
            </a:r>
          </a:p>
          <a:p>
            <a:pPr marL="285750" indent="-285750" algn="just">
              <a:buFont typeface="Wingdings" panose="05000000000000000000" pitchFamily="2" charset="2"/>
              <a:buChar char="Ø"/>
            </a:pPr>
            <a:r>
              <a:rPr lang="tr-TR" sz="2000" smtClean="0">
                <a:latin typeface="Times New Roman" panose="02020603050405020304" pitchFamily="18" charset="0"/>
                <a:cs typeface="Times New Roman" panose="02020603050405020304" pitchFamily="18" charset="0"/>
              </a:rPr>
              <a:t>Tesisimiz yanlarında sadece sokak kedileri görülebilmekte ve bu kedilerin beslenmesi için kedi maması alınmakta.</a:t>
            </a:r>
          </a:p>
          <a:p>
            <a:pPr marL="285750" indent="-285750" algn="just">
              <a:buFont typeface="Wingdings" panose="05000000000000000000" pitchFamily="2" charset="2"/>
              <a:buChar char="Ø"/>
            </a:pPr>
            <a:r>
              <a:rPr lang="tr-TR" sz="2000" smtClean="0">
                <a:latin typeface="Times New Roman" panose="02020603050405020304" pitchFamily="18" charset="0"/>
                <a:cs typeface="Times New Roman" panose="02020603050405020304" pitchFamily="18" charset="0"/>
              </a:rPr>
              <a:t>Carettalar </a:t>
            </a:r>
            <a:r>
              <a:rPr lang="tr-TR" sz="2000" dirty="0" smtClean="0">
                <a:latin typeface="Times New Roman" panose="02020603050405020304" pitchFamily="18" charset="0"/>
                <a:cs typeface="Times New Roman" panose="02020603050405020304" pitchFamily="18" charset="0"/>
              </a:rPr>
              <a:t>için plajlarımızda sürekli kontrol yapılarak yuvaları koruma altına alınmakta, yumurtadan çıktıkları zaman eksiksiz denize ulaşımları için destek sağlanmaktadır. </a:t>
            </a:r>
          </a:p>
          <a:p>
            <a:pPr marL="285750" indent="-285750" algn="just">
              <a:buFont typeface="Wingdings" panose="05000000000000000000" pitchFamily="2" charset="2"/>
              <a:buChar char="Ø"/>
            </a:pPr>
            <a:r>
              <a:rPr lang="tr-TR" sz="2000" smtClean="0">
                <a:latin typeface="Times New Roman" panose="02020603050405020304" pitchFamily="18" charset="0"/>
                <a:cs typeface="Times New Roman" panose="02020603050405020304" pitchFamily="18" charset="0"/>
              </a:rPr>
              <a:t>Deniz </a:t>
            </a:r>
            <a:r>
              <a:rPr lang="tr-TR" sz="2000" dirty="0" smtClean="0">
                <a:latin typeface="Times New Roman" panose="02020603050405020304" pitchFamily="18" charset="0"/>
                <a:cs typeface="Times New Roman" panose="02020603050405020304" pitchFamily="18" charset="0"/>
              </a:rPr>
              <a:t>canlıları av yasakları göz önünde bulundurularak tüketime sunulmakta, avlanması yasak hiçbir balık büfelerimizde servis edilmemektedir.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6023" y="1436055"/>
            <a:ext cx="6760191" cy="3299719"/>
          </a:xfrm>
          <a:prstGeom prst="rect">
            <a:avLst/>
          </a:prstGeom>
        </p:spPr>
      </p:pic>
    </p:spTree>
    <p:extLst>
      <p:ext uri="{BB962C8B-B14F-4D97-AF65-F5344CB8AC3E}">
        <p14:creationId xmlns:p14="http://schemas.microsoft.com/office/powerpoint/2010/main" val="1741825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6167" y="481394"/>
            <a:ext cx="6545135" cy="6737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smtClean="0">
                <a:latin typeface="Times New Roman" panose="02020603050405020304" pitchFamily="18" charset="0"/>
                <a:cs typeface="Times New Roman" panose="02020603050405020304" pitchFamily="18" charset="0"/>
              </a:rPr>
              <a:t>KAYNAK TÜKETİMLERİ</a:t>
            </a:r>
            <a:endParaRPr lang="tr-TR" sz="2000" b="1" dirty="0">
              <a:latin typeface="Times New Roman" panose="02020603050405020304" pitchFamily="18" charset="0"/>
              <a:cs typeface="Times New Roman" panose="02020603050405020304" pitchFamily="18" charset="0"/>
            </a:endParaRPr>
          </a:p>
        </p:txBody>
      </p:sp>
      <p:sp>
        <p:nvSpPr>
          <p:cNvPr id="5" name="Dikdörtgen 4"/>
          <p:cNvSpPr/>
          <p:nvPr/>
        </p:nvSpPr>
        <p:spPr>
          <a:xfrm>
            <a:off x="456167" y="1371599"/>
            <a:ext cx="5639833" cy="4524315"/>
          </a:xfrm>
          <a:prstGeom prst="rect">
            <a:avLst/>
          </a:prstGeom>
        </p:spPr>
        <p:txBody>
          <a:bodyPr wrap="square">
            <a:spAutoFit/>
          </a:bodyPr>
          <a:lstStyle/>
          <a:p>
            <a:pPr algn="just"/>
            <a:r>
              <a:rPr lang="tr-TR" sz="2400" smtClean="0">
                <a:latin typeface="Times New Roman" panose="02020603050405020304" pitchFamily="18" charset="0"/>
                <a:cs typeface="Times New Roman" panose="02020603050405020304" pitchFamily="18" charset="0"/>
              </a:rPr>
              <a:t>Tesisimiz kaynak tüketimlerini izlemek adına oluşturulan tablo ile kişi başına düşen tüketim miktarını hesaplamakta.</a:t>
            </a:r>
          </a:p>
          <a:p>
            <a:pPr algn="just"/>
            <a:endParaRPr lang="tr-TR" sz="2400">
              <a:latin typeface="Times New Roman" panose="02020603050405020304" pitchFamily="18" charset="0"/>
              <a:cs typeface="Times New Roman" panose="02020603050405020304" pitchFamily="18" charset="0"/>
            </a:endParaRPr>
          </a:p>
          <a:p>
            <a:pPr algn="just"/>
            <a:r>
              <a:rPr lang="tr-TR" sz="2400" smtClean="0">
                <a:latin typeface="Times New Roman" panose="02020603050405020304" pitchFamily="18" charset="0"/>
                <a:cs typeface="Times New Roman" panose="02020603050405020304" pitchFamily="18" charset="0"/>
              </a:rPr>
              <a:t>Elde edilen verileri arşivleyerek yıllara göre kaynak tüketimini raporlamaktayız ve tüketimi azaltmak adına önlemler almaktayız.</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Misafir </a:t>
            </a:r>
            <a:r>
              <a:rPr lang="tr-TR" sz="2400" dirty="0">
                <a:latin typeface="Times New Roman" panose="02020603050405020304" pitchFamily="18" charset="0"/>
                <a:cs typeface="Times New Roman" panose="02020603050405020304" pitchFamily="18" charset="0"/>
              </a:rPr>
              <a:t>memnuniyetini göz ardı etmeden </a:t>
            </a:r>
            <a:r>
              <a:rPr lang="tr-TR" sz="2400" dirty="0" smtClean="0">
                <a:latin typeface="Times New Roman" panose="02020603050405020304" pitchFamily="18" charset="0"/>
                <a:cs typeface="Times New Roman" panose="02020603050405020304" pitchFamily="18" charset="0"/>
              </a:rPr>
              <a:t>tespit edilen uygunsuzluklar için gereken önlemleri alıyoruz. </a:t>
            </a:r>
            <a:endParaRPr lang="tr-TR" sz="24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731551"/>
            <a:ext cx="5798126" cy="3865417"/>
          </a:xfrm>
          <a:prstGeom prst="rect">
            <a:avLst/>
          </a:prstGeom>
          <a:ln>
            <a:noFill/>
          </a:ln>
          <a:effectLst>
            <a:softEdge rad="112500"/>
          </a:effectLst>
        </p:spPr>
      </p:pic>
    </p:spTree>
    <p:extLst>
      <p:ext uri="{BB962C8B-B14F-4D97-AF65-F5344CB8AC3E}">
        <p14:creationId xmlns:p14="http://schemas.microsoft.com/office/powerpoint/2010/main" val="2928424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3554207" y="242847"/>
            <a:ext cx="4825518" cy="460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latin typeface="Times New Roman" panose="02020603050405020304" pitchFamily="18" charset="0"/>
                <a:cs typeface="Times New Roman" panose="02020603050405020304" pitchFamily="18" charset="0"/>
              </a:rPr>
              <a:t>ELEKTRİK TÜKETİMLERİ</a:t>
            </a:r>
            <a:endParaRPr lang="tr-TR" sz="2800" dirty="0">
              <a:latin typeface="Times New Roman" panose="02020603050405020304" pitchFamily="18" charset="0"/>
              <a:cs typeface="Times New Roman" panose="02020603050405020304" pitchFamily="18" charset="0"/>
            </a:endParaRPr>
          </a:p>
        </p:txBody>
      </p:sp>
      <p:sp>
        <p:nvSpPr>
          <p:cNvPr id="5" name="Unvan 1"/>
          <p:cNvSpPr txBox="1">
            <a:spLocks/>
          </p:cNvSpPr>
          <p:nvPr/>
        </p:nvSpPr>
        <p:spPr>
          <a:xfrm>
            <a:off x="709166" y="1141944"/>
            <a:ext cx="6545135" cy="4607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a:latin typeface="Times New Roman" panose="02020603050405020304" pitchFamily="18" charset="0"/>
                <a:cs typeface="Times New Roman" panose="02020603050405020304" pitchFamily="18" charset="0"/>
              </a:rPr>
              <a:t>Tuğra Suit Hotel</a:t>
            </a:r>
            <a:endParaRPr lang="tr-TR" sz="2400" b="1" smtClean="0">
              <a:latin typeface="Times New Roman" panose="02020603050405020304" pitchFamily="18" charset="0"/>
              <a:cs typeface="Times New Roman" panose="02020603050405020304" pitchFamily="18" charset="0"/>
            </a:endParaRPr>
          </a:p>
        </p:txBody>
      </p:sp>
      <p:sp>
        <p:nvSpPr>
          <p:cNvPr id="7" name="Unvan 6"/>
          <p:cNvSpPr>
            <a:spLocks noGrp="1"/>
          </p:cNvSpPr>
          <p:nvPr>
            <p:ph type="title"/>
          </p:nvPr>
        </p:nvSpPr>
        <p:spPr>
          <a:xfrm>
            <a:off x="709166" y="1852401"/>
            <a:ext cx="10515600" cy="317538"/>
          </a:xfrm>
        </p:spPr>
        <p:txBody>
          <a:bodyPr>
            <a:noAutofit/>
          </a:bodyPr>
          <a:lstStyle/>
          <a:p>
            <a:r>
              <a:rPr lang="tr-TR" sz="1800" b="1" smtClean="0">
                <a:latin typeface="Times New Roman" panose="02020603050405020304" pitchFamily="18" charset="0"/>
                <a:cs typeface="Times New Roman" panose="02020603050405020304" pitchFamily="18" charset="0"/>
              </a:rPr>
              <a:t>Kişi</a:t>
            </a:r>
            <a:r>
              <a:rPr lang="tr-TR" sz="1800" smtClean="0">
                <a:latin typeface="Times New Roman" panose="02020603050405020304" pitchFamily="18" charset="0"/>
                <a:cs typeface="Times New Roman" panose="02020603050405020304" pitchFamily="18" charset="0"/>
              </a:rPr>
              <a:t> </a:t>
            </a:r>
            <a:r>
              <a:rPr lang="tr-TR" sz="1800" b="1" smtClean="0">
                <a:latin typeface="Times New Roman" panose="02020603050405020304" pitchFamily="18" charset="0"/>
                <a:cs typeface="Times New Roman" panose="02020603050405020304" pitchFamily="18" charset="0"/>
              </a:rPr>
              <a:t>başı elektrik tüketimi</a:t>
            </a:r>
            <a:endParaRPr lang="tr-TR" sz="1800" b="1">
              <a:latin typeface="Times New Roman" panose="02020603050405020304" pitchFamily="18" charset="0"/>
              <a:cs typeface="Times New Roman" panose="02020603050405020304" pitchFamily="18" charset="0"/>
            </a:endParaRPr>
          </a:p>
        </p:txBody>
      </p:sp>
      <p:sp>
        <p:nvSpPr>
          <p:cNvPr id="8" name="İçerik Yer Tutucusu 7"/>
          <p:cNvSpPr>
            <a:spLocks noGrp="1"/>
          </p:cNvSpPr>
          <p:nvPr>
            <p:ph idx="1"/>
          </p:nvPr>
        </p:nvSpPr>
        <p:spPr>
          <a:xfrm>
            <a:off x="838302" y="2521141"/>
            <a:ext cx="4238664" cy="2364758"/>
          </a:xfrm>
        </p:spPr>
        <p:txBody>
          <a:bodyPr>
            <a:normAutofit lnSpcReduction="10000"/>
          </a:bodyPr>
          <a:lstStyle/>
          <a:p>
            <a:pPr marL="0" indent="0" algn="ctr">
              <a:buNone/>
            </a:pPr>
            <a:r>
              <a:rPr lang="tr-TR" b="1" smtClean="0">
                <a:latin typeface="Times New Roman" panose="02020603050405020304" pitchFamily="18" charset="0"/>
                <a:cs typeface="Times New Roman" panose="02020603050405020304" pitchFamily="18" charset="0"/>
              </a:rPr>
              <a:t>2024</a:t>
            </a:r>
          </a:p>
          <a:p>
            <a:r>
              <a:rPr lang="tr-TR" smtClean="0">
                <a:latin typeface="Times New Roman" panose="02020603050405020304" pitchFamily="18" charset="0"/>
                <a:cs typeface="Times New Roman" panose="02020603050405020304" pitchFamily="18" charset="0"/>
              </a:rPr>
              <a:t>Mayıs     38.64 kwh</a:t>
            </a:r>
            <a:endParaRPr lang="tr-TR">
              <a:latin typeface="Times New Roman" panose="02020603050405020304" pitchFamily="18" charset="0"/>
              <a:cs typeface="Times New Roman" panose="02020603050405020304" pitchFamily="18" charset="0"/>
            </a:endParaRPr>
          </a:p>
          <a:p>
            <a:r>
              <a:rPr lang="tr-TR">
                <a:latin typeface="Times New Roman" panose="02020603050405020304" pitchFamily="18" charset="0"/>
                <a:cs typeface="Times New Roman" panose="02020603050405020304" pitchFamily="18" charset="0"/>
              </a:rPr>
              <a:t>Haziran </a:t>
            </a:r>
            <a:r>
              <a:rPr lang="tr-TR" smtClean="0">
                <a:latin typeface="Times New Roman" panose="02020603050405020304" pitchFamily="18" charset="0"/>
                <a:cs typeface="Times New Roman" panose="02020603050405020304" pitchFamily="18" charset="0"/>
              </a:rPr>
              <a:t> 17.92 </a:t>
            </a:r>
            <a:r>
              <a:rPr lang="tr-TR">
                <a:latin typeface="Times New Roman" panose="02020603050405020304" pitchFamily="18" charset="0"/>
                <a:cs typeface="Times New Roman" panose="02020603050405020304" pitchFamily="18" charset="0"/>
              </a:rPr>
              <a:t>kwh</a:t>
            </a:r>
          </a:p>
          <a:p>
            <a:r>
              <a:rPr lang="tr-TR">
                <a:latin typeface="Times New Roman" panose="02020603050405020304" pitchFamily="18" charset="0"/>
                <a:cs typeface="Times New Roman" panose="02020603050405020304" pitchFamily="18" charset="0"/>
              </a:rPr>
              <a:t>Temmuz </a:t>
            </a:r>
            <a:r>
              <a:rPr lang="tr-TR" smtClean="0">
                <a:latin typeface="Times New Roman" panose="02020603050405020304" pitchFamily="18" charset="0"/>
                <a:cs typeface="Times New Roman" panose="02020603050405020304" pitchFamily="18" charset="0"/>
              </a:rPr>
              <a:t>11.38 </a:t>
            </a:r>
            <a:r>
              <a:rPr lang="tr-TR">
                <a:latin typeface="Times New Roman" panose="02020603050405020304" pitchFamily="18" charset="0"/>
                <a:cs typeface="Times New Roman" panose="02020603050405020304" pitchFamily="18" charset="0"/>
              </a:rPr>
              <a:t>kwh</a:t>
            </a:r>
          </a:p>
          <a:p>
            <a:r>
              <a:rPr lang="tr-TR" smtClean="0">
                <a:latin typeface="Times New Roman" panose="02020603050405020304" pitchFamily="18" charset="0"/>
                <a:cs typeface="Times New Roman" panose="02020603050405020304" pitchFamily="18" charset="0"/>
              </a:rPr>
              <a:t>Ağustos  12.75 kwh</a:t>
            </a:r>
            <a:endParaRPr lang="tr-TR">
              <a:latin typeface="Times New Roman" panose="02020603050405020304" pitchFamily="18" charset="0"/>
              <a:cs typeface="Times New Roman" panose="02020603050405020304" pitchFamily="18" charset="0"/>
            </a:endParaRPr>
          </a:p>
        </p:txBody>
      </p:sp>
      <p:sp>
        <p:nvSpPr>
          <p:cNvPr id="6" name="Metin kutusu 5"/>
          <p:cNvSpPr txBox="1"/>
          <p:nvPr/>
        </p:nvSpPr>
        <p:spPr>
          <a:xfrm>
            <a:off x="7383439" y="2521141"/>
            <a:ext cx="3712191" cy="2246769"/>
          </a:xfrm>
          <a:prstGeom prst="rect">
            <a:avLst/>
          </a:prstGeom>
          <a:noFill/>
        </p:spPr>
        <p:txBody>
          <a:bodyPr wrap="square" rtlCol="0">
            <a:spAutoFit/>
          </a:bodyPr>
          <a:lstStyle/>
          <a:p>
            <a:pPr algn="ctr"/>
            <a:r>
              <a:rPr lang="tr-TR" sz="2800" b="1" smtClean="0">
                <a:latin typeface="Times New Roman" panose="02020603050405020304" pitchFamily="18" charset="0"/>
                <a:cs typeface="Times New Roman" panose="02020603050405020304" pitchFamily="18" charset="0"/>
              </a:rPr>
              <a:t>2025</a:t>
            </a:r>
          </a:p>
          <a:p>
            <a:r>
              <a:rPr lang="tr-TR" sz="2800" smtClean="0">
                <a:latin typeface="Times New Roman" panose="02020603050405020304" pitchFamily="18" charset="0"/>
                <a:cs typeface="Times New Roman" panose="02020603050405020304" pitchFamily="18" charset="0"/>
              </a:rPr>
              <a:t>Mayıs      28.79 kwh</a:t>
            </a:r>
          </a:p>
          <a:p>
            <a:r>
              <a:rPr lang="tr-TR" sz="2800" smtClean="0">
                <a:latin typeface="Times New Roman" panose="02020603050405020304" pitchFamily="18" charset="0"/>
                <a:cs typeface="Times New Roman" panose="02020603050405020304" pitchFamily="18" charset="0"/>
              </a:rPr>
              <a:t>Haziran   19.31 </a:t>
            </a:r>
            <a:r>
              <a:rPr lang="tr-TR" sz="2800">
                <a:latin typeface="Times New Roman" panose="02020603050405020304" pitchFamily="18" charset="0"/>
                <a:cs typeface="Times New Roman" panose="02020603050405020304" pitchFamily="18" charset="0"/>
              </a:rPr>
              <a:t>kwh</a:t>
            </a:r>
          </a:p>
          <a:p>
            <a:r>
              <a:rPr lang="tr-TR" sz="2800">
                <a:latin typeface="Times New Roman" panose="02020603050405020304" pitchFamily="18" charset="0"/>
                <a:cs typeface="Times New Roman" panose="02020603050405020304" pitchFamily="18" charset="0"/>
              </a:rPr>
              <a:t>Temmuz </a:t>
            </a:r>
            <a:r>
              <a:rPr lang="tr-TR" sz="2800" smtClean="0">
                <a:latin typeface="Times New Roman" panose="02020603050405020304" pitchFamily="18" charset="0"/>
                <a:cs typeface="Times New Roman" panose="02020603050405020304" pitchFamily="18" charset="0"/>
              </a:rPr>
              <a:t> 16.67 kwh</a:t>
            </a:r>
            <a:endParaRPr lang="tr-TR" sz="2800">
              <a:latin typeface="Times New Roman" panose="02020603050405020304" pitchFamily="18" charset="0"/>
              <a:cs typeface="Times New Roman" panose="02020603050405020304" pitchFamily="18" charset="0"/>
            </a:endParaRPr>
          </a:p>
          <a:p>
            <a:r>
              <a:rPr lang="tr-TR" sz="2800" smtClean="0">
                <a:latin typeface="Times New Roman" panose="02020603050405020304" pitchFamily="18" charset="0"/>
                <a:cs typeface="Times New Roman" panose="02020603050405020304" pitchFamily="18" charset="0"/>
              </a:rPr>
              <a:t>Ağustos   12.93 kwh</a:t>
            </a:r>
            <a:endParaRPr lang="tr-TR" sz="2800">
              <a:latin typeface="Times New Roman" panose="02020603050405020304" pitchFamily="18" charset="0"/>
              <a:cs typeface="Times New Roman" panose="02020603050405020304" pitchFamily="18" charset="0"/>
            </a:endParaRPr>
          </a:p>
        </p:txBody>
      </p:sp>
      <p:sp>
        <p:nvSpPr>
          <p:cNvPr id="9" name="Metin kutusu 8"/>
          <p:cNvSpPr txBox="1"/>
          <p:nvPr/>
        </p:nvSpPr>
        <p:spPr>
          <a:xfrm>
            <a:off x="838302" y="5554639"/>
            <a:ext cx="10257328" cy="461665"/>
          </a:xfrm>
          <a:prstGeom prst="rect">
            <a:avLst/>
          </a:prstGeom>
          <a:noFill/>
        </p:spPr>
        <p:txBody>
          <a:bodyPr wrap="square" rtlCol="0">
            <a:spAutoFit/>
          </a:bodyPr>
          <a:lstStyle/>
          <a:p>
            <a:r>
              <a:rPr lang="tr-TR" sz="2400" smtClean="0">
                <a:latin typeface="Times New Roman" panose="02020603050405020304" pitchFamily="18" charset="0"/>
                <a:cs typeface="Times New Roman" panose="02020603050405020304" pitchFamily="18" charset="0"/>
              </a:rPr>
              <a:t>2024 yılına oranla 2025 yılında elektrikten %3.69 tasarruf sağlanmıştır.</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812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b="1" smtClean="0">
                <a:latin typeface="Times New Roman" panose="02020603050405020304" pitchFamily="18" charset="0"/>
                <a:cs typeface="Times New Roman" panose="02020603050405020304" pitchFamily="18" charset="0"/>
              </a:rPr>
              <a:t>SU TÜKETİMLERİ</a:t>
            </a:r>
            <a:r>
              <a:rPr lang="tr-TR" sz="1800" smtClean="0">
                <a:latin typeface="Arial Black" panose="020B0A04020102020204" pitchFamily="34" charset="0"/>
              </a:rPr>
              <a:t/>
            </a:r>
            <a:br>
              <a:rPr lang="tr-TR" sz="1800" smtClean="0">
                <a:latin typeface="Arial Black" panose="020B0A04020102020204" pitchFamily="34" charset="0"/>
              </a:rPr>
            </a:br>
            <a:r>
              <a:rPr lang="tr-TR" sz="1800" smtClean="0">
                <a:latin typeface="Arial Black" panose="020B0A04020102020204" pitchFamily="34" charset="0"/>
              </a:rPr>
              <a:t/>
            </a:r>
            <a:br>
              <a:rPr lang="tr-TR" sz="1800" smtClean="0">
                <a:latin typeface="Arial Black" panose="020B0A04020102020204" pitchFamily="34" charset="0"/>
              </a:rPr>
            </a:br>
            <a:r>
              <a:rPr lang="tr-TR" sz="2400" b="1" smtClean="0">
                <a:latin typeface="Times New Roman" panose="02020603050405020304" pitchFamily="18" charset="0"/>
                <a:cs typeface="Times New Roman" panose="02020603050405020304" pitchFamily="18" charset="0"/>
              </a:rPr>
              <a:t>Tuğra Suit Hotel</a:t>
            </a:r>
            <a:endParaRPr lang="tr-TR" sz="2000">
              <a:latin typeface="Arial Black" panose="020B0A04020102020204" pitchFamily="34" charset="0"/>
            </a:endParaRPr>
          </a:p>
        </p:txBody>
      </p:sp>
      <p:sp>
        <p:nvSpPr>
          <p:cNvPr id="3" name="İçerik Yer Tutucusu 2"/>
          <p:cNvSpPr>
            <a:spLocks noGrp="1"/>
          </p:cNvSpPr>
          <p:nvPr>
            <p:ph idx="1"/>
          </p:nvPr>
        </p:nvSpPr>
        <p:spPr>
          <a:xfrm>
            <a:off x="838200" y="1763812"/>
            <a:ext cx="4661848" cy="589723"/>
          </a:xfrm>
        </p:spPr>
        <p:txBody>
          <a:bodyPr>
            <a:normAutofit/>
          </a:bodyPr>
          <a:lstStyle/>
          <a:p>
            <a:pPr marL="0" indent="0">
              <a:buNone/>
            </a:pPr>
            <a:r>
              <a:rPr lang="tr-TR" sz="2400" b="1" smtClean="0">
                <a:latin typeface="Times New Roman" panose="02020603050405020304" pitchFamily="18" charset="0"/>
                <a:cs typeface="Times New Roman" panose="02020603050405020304" pitchFamily="18" charset="0"/>
              </a:rPr>
              <a:t>Kişi</a:t>
            </a:r>
            <a:r>
              <a:rPr lang="tr-TR" sz="2400" smtClean="0">
                <a:latin typeface="Times New Roman" panose="02020603050405020304" pitchFamily="18" charset="0"/>
                <a:cs typeface="Times New Roman" panose="02020603050405020304" pitchFamily="18" charset="0"/>
              </a:rPr>
              <a:t> </a:t>
            </a:r>
            <a:r>
              <a:rPr lang="tr-TR" sz="2400" b="1" smtClean="0">
                <a:latin typeface="Times New Roman" panose="02020603050405020304" pitchFamily="18" charset="0"/>
                <a:cs typeface="Times New Roman" panose="02020603050405020304" pitchFamily="18" charset="0"/>
              </a:rPr>
              <a:t>başı su tüketimi</a:t>
            </a:r>
          </a:p>
        </p:txBody>
      </p:sp>
      <p:sp>
        <p:nvSpPr>
          <p:cNvPr id="4" name="Metin kutusu 3"/>
          <p:cNvSpPr txBox="1"/>
          <p:nvPr/>
        </p:nvSpPr>
        <p:spPr>
          <a:xfrm>
            <a:off x="7863185" y="2358420"/>
            <a:ext cx="2658100" cy="2246769"/>
          </a:xfrm>
          <a:prstGeom prst="rect">
            <a:avLst/>
          </a:prstGeom>
          <a:noFill/>
        </p:spPr>
        <p:txBody>
          <a:bodyPr wrap="none" rtlCol="0">
            <a:spAutoFit/>
          </a:bodyPr>
          <a:lstStyle/>
          <a:p>
            <a:pPr algn="ctr"/>
            <a:r>
              <a:rPr lang="tr-TR" sz="2800" b="1" smtClean="0">
                <a:latin typeface="Times New Roman" panose="02020603050405020304" pitchFamily="18" charset="0"/>
                <a:cs typeface="Times New Roman" panose="02020603050405020304" pitchFamily="18" charset="0"/>
              </a:rPr>
              <a:t>2025</a:t>
            </a:r>
            <a:endParaRPr lang="tr-TR" sz="2800" b="1">
              <a:latin typeface="Times New Roman" panose="02020603050405020304" pitchFamily="18" charset="0"/>
              <a:cs typeface="Times New Roman" panose="02020603050405020304" pitchFamily="18" charset="0"/>
            </a:endParaRPr>
          </a:p>
          <a:p>
            <a:r>
              <a:rPr lang="tr-TR" sz="2800">
                <a:latin typeface="Times New Roman" panose="02020603050405020304" pitchFamily="18" charset="0"/>
                <a:cs typeface="Times New Roman" panose="02020603050405020304" pitchFamily="18" charset="0"/>
              </a:rPr>
              <a:t>Mayıs     0.63 m</a:t>
            </a:r>
            <a:r>
              <a:rPr lang="tr-TR" sz="2800" baseline="30000">
                <a:latin typeface="Times New Roman" panose="02020603050405020304" pitchFamily="18" charset="0"/>
                <a:cs typeface="Times New Roman" panose="02020603050405020304" pitchFamily="18" charset="0"/>
              </a:rPr>
              <a:t>3</a:t>
            </a:r>
            <a:endParaRPr lang="tr-TR" sz="2800">
              <a:latin typeface="Times New Roman" panose="02020603050405020304" pitchFamily="18" charset="0"/>
              <a:cs typeface="Times New Roman" panose="02020603050405020304" pitchFamily="18" charset="0"/>
            </a:endParaRPr>
          </a:p>
          <a:p>
            <a:r>
              <a:rPr lang="tr-TR" sz="2800">
                <a:latin typeface="Times New Roman" panose="02020603050405020304" pitchFamily="18" charset="0"/>
                <a:cs typeface="Times New Roman" panose="02020603050405020304" pitchFamily="18" charset="0"/>
              </a:rPr>
              <a:t>Haziran  0,61 m</a:t>
            </a:r>
            <a:r>
              <a:rPr lang="tr-TR" sz="2800" baseline="30000">
                <a:latin typeface="Times New Roman" panose="02020603050405020304" pitchFamily="18" charset="0"/>
                <a:cs typeface="Times New Roman" panose="02020603050405020304" pitchFamily="18" charset="0"/>
              </a:rPr>
              <a:t>3</a:t>
            </a:r>
            <a:endParaRPr lang="tr-TR" sz="2800">
              <a:latin typeface="Times New Roman" panose="02020603050405020304" pitchFamily="18" charset="0"/>
              <a:cs typeface="Times New Roman" panose="02020603050405020304" pitchFamily="18" charset="0"/>
            </a:endParaRPr>
          </a:p>
          <a:p>
            <a:r>
              <a:rPr lang="tr-TR" sz="2800">
                <a:latin typeface="Times New Roman" panose="02020603050405020304" pitchFamily="18" charset="0"/>
                <a:cs typeface="Times New Roman" panose="02020603050405020304" pitchFamily="18" charset="0"/>
              </a:rPr>
              <a:t>Temmuz 0,38 m</a:t>
            </a:r>
            <a:r>
              <a:rPr lang="tr-TR" sz="2800" baseline="30000">
                <a:latin typeface="Times New Roman" panose="02020603050405020304" pitchFamily="18" charset="0"/>
                <a:cs typeface="Times New Roman" panose="02020603050405020304" pitchFamily="18" charset="0"/>
              </a:rPr>
              <a:t>3</a:t>
            </a:r>
            <a:endParaRPr lang="tr-TR" sz="2800">
              <a:latin typeface="Times New Roman" panose="02020603050405020304" pitchFamily="18" charset="0"/>
              <a:cs typeface="Times New Roman" panose="02020603050405020304" pitchFamily="18" charset="0"/>
            </a:endParaRPr>
          </a:p>
          <a:p>
            <a:r>
              <a:rPr lang="tr-TR" sz="2800">
                <a:latin typeface="Times New Roman" panose="02020603050405020304" pitchFamily="18" charset="0"/>
                <a:cs typeface="Times New Roman" panose="02020603050405020304" pitchFamily="18" charset="0"/>
              </a:rPr>
              <a:t>Ağustos  0.41 m</a:t>
            </a:r>
            <a:r>
              <a:rPr lang="tr-TR" sz="2800" baseline="30000">
                <a:latin typeface="Times New Roman" panose="02020603050405020304" pitchFamily="18" charset="0"/>
                <a:cs typeface="Times New Roman" panose="02020603050405020304" pitchFamily="18" charset="0"/>
              </a:rPr>
              <a:t>3</a:t>
            </a:r>
            <a:endParaRPr lang="tr-TR" sz="2800">
              <a:latin typeface="Times New Roman" panose="02020603050405020304" pitchFamily="18" charset="0"/>
              <a:cs typeface="Times New Roman" panose="02020603050405020304" pitchFamily="18" charset="0"/>
            </a:endParaRPr>
          </a:p>
        </p:txBody>
      </p:sp>
      <p:sp>
        <p:nvSpPr>
          <p:cNvPr id="5" name="Metin kutusu 4"/>
          <p:cNvSpPr txBox="1"/>
          <p:nvPr/>
        </p:nvSpPr>
        <p:spPr>
          <a:xfrm>
            <a:off x="838200" y="5268036"/>
            <a:ext cx="10515599" cy="830997"/>
          </a:xfrm>
          <a:prstGeom prst="rect">
            <a:avLst/>
          </a:prstGeom>
          <a:noFill/>
        </p:spPr>
        <p:txBody>
          <a:bodyPr wrap="square" rtlCol="0">
            <a:spAutoFit/>
          </a:bodyPr>
          <a:lstStyle/>
          <a:p>
            <a:r>
              <a:rPr lang="tr-TR" sz="2400">
                <a:latin typeface="Times New Roman" panose="02020603050405020304" pitchFamily="18" charset="0"/>
                <a:cs typeface="Times New Roman" panose="02020603050405020304" pitchFamily="18" charset="0"/>
              </a:rPr>
              <a:t>2024 yılına oranla 2025 yılında </a:t>
            </a:r>
            <a:r>
              <a:rPr lang="tr-TR" sz="2400" smtClean="0">
                <a:latin typeface="Times New Roman" panose="02020603050405020304" pitchFamily="18" charset="0"/>
                <a:cs typeface="Times New Roman" panose="02020603050405020304" pitchFamily="18" charset="0"/>
              </a:rPr>
              <a:t>sudan %97.32 </a:t>
            </a:r>
            <a:r>
              <a:rPr lang="tr-TR" sz="2400">
                <a:latin typeface="Times New Roman" panose="02020603050405020304" pitchFamily="18" charset="0"/>
                <a:cs typeface="Times New Roman" panose="02020603050405020304" pitchFamily="18" charset="0"/>
              </a:rPr>
              <a:t>tasarruf sağlanmıştır.</a:t>
            </a:r>
          </a:p>
          <a:p>
            <a:endParaRPr lang="tr-TR" sz="2400"/>
          </a:p>
        </p:txBody>
      </p:sp>
      <p:sp>
        <p:nvSpPr>
          <p:cNvPr id="7" name="Metin kutusu 6"/>
          <p:cNvSpPr txBox="1"/>
          <p:nvPr/>
        </p:nvSpPr>
        <p:spPr>
          <a:xfrm>
            <a:off x="838200" y="2391836"/>
            <a:ext cx="3431421" cy="2246769"/>
          </a:xfrm>
          <a:prstGeom prst="rect">
            <a:avLst/>
          </a:prstGeom>
          <a:noFill/>
        </p:spPr>
        <p:txBody>
          <a:bodyPr wrap="square" rtlCol="0">
            <a:spAutoFit/>
          </a:bodyPr>
          <a:lstStyle/>
          <a:p>
            <a:pPr algn="ctr"/>
            <a:r>
              <a:rPr lang="tr-TR" sz="2800" b="1" smtClean="0">
                <a:latin typeface="Times New Roman" panose="02020603050405020304" pitchFamily="18" charset="0"/>
                <a:cs typeface="Times New Roman" panose="02020603050405020304" pitchFamily="18" charset="0"/>
              </a:rPr>
              <a:t>2024</a:t>
            </a:r>
            <a:endParaRPr lang="tr-TR" sz="2800">
              <a:latin typeface="Times New Roman" panose="02020603050405020304" pitchFamily="18" charset="0"/>
              <a:cs typeface="Times New Roman" panose="02020603050405020304" pitchFamily="18" charset="0"/>
            </a:endParaRPr>
          </a:p>
          <a:p>
            <a:r>
              <a:rPr lang="tr-TR" sz="2800">
                <a:latin typeface="Times New Roman" panose="02020603050405020304" pitchFamily="18" charset="0"/>
                <a:cs typeface="Times New Roman" panose="02020603050405020304" pitchFamily="18" charset="0"/>
              </a:rPr>
              <a:t>Mayıs     13.98 m</a:t>
            </a:r>
            <a:r>
              <a:rPr lang="tr-TR" sz="2800" baseline="30000">
                <a:latin typeface="Times New Roman" panose="02020603050405020304" pitchFamily="18" charset="0"/>
                <a:cs typeface="Times New Roman" panose="02020603050405020304" pitchFamily="18" charset="0"/>
              </a:rPr>
              <a:t>3</a:t>
            </a:r>
            <a:endParaRPr lang="tr-TR" sz="2800">
              <a:latin typeface="Times New Roman" panose="02020603050405020304" pitchFamily="18" charset="0"/>
              <a:cs typeface="Times New Roman" panose="02020603050405020304" pitchFamily="18" charset="0"/>
            </a:endParaRPr>
          </a:p>
          <a:p>
            <a:r>
              <a:rPr lang="tr-TR" sz="2800">
                <a:latin typeface="Times New Roman" panose="02020603050405020304" pitchFamily="18" charset="0"/>
                <a:cs typeface="Times New Roman" panose="02020603050405020304" pitchFamily="18" charset="0"/>
              </a:rPr>
              <a:t>Haziran  25.73 m</a:t>
            </a:r>
            <a:r>
              <a:rPr lang="tr-TR" sz="2800" baseline="30000">
                <a:latin typeface="Times New Roman" panose="02020603050405020304" pitchFamily="18" charset="0"/>
                <a:cs typeface="Times New Roman" panose="02020603050405020304" pitchFamily="18" charset="0"/>
              </a:rPr>
              <a:t>3</a:t>
            </a:r>
            <a:endParaRPr lang="tr-TR" sz="2800">
              <a:latin typeface="Times New Roman" panose="02020603050405020304" pitchFamily="18" charset="0"/>
              <a:cs typeface="Times New Roman" panose="02020603050405020304" pitchFamily="18" charset="0"/>
            </a:endParaRPr>
          </a:p>
          <a:p>
            <a:r>
              <a:rPr lang="tr-TR" sz="2800">
                <a:latin typeface="Times New Roman" panose="02020603050405020304" pitchFamily="18" charset="0"/>
                <a:cs typeface="Times New Roman" panose="02020603050405020304" pitchFamily="18" charset="0"/>
              </a:rPr>
              <a:t>Temmuz 18.46 m</a:t>
            </a:r>
            <a:r>
              <a:rPr lang="tr-TR" sz="2800" baseline="30000">
                <a:latin typeface="Times New Roman" panose="02020603050405020304" pitchFamily="18" charset="0"/>
                <a:cs typeface="Times New Roman" panose="02020603050405020304" pitchFamily="18" charset="0"/>
              </a:rPr>
              <a:t>3</a:t>
            </a:r>
            <a:endParaRPr lang="tr-TR" sz="2800">
              <a:latin typeface="Times New Roman" panose="02020603050405020304" pitchFamily="18" charset="0"/>
              <a:cs typeface="Times New Roman" panose="02020603050405020304" pitchFamily="18" charset="0"/>
            </a:endParaRPr>
          </a:p>
          <a:p>
            <a:r>
              <a:rPr lang="tr-TR" sz="2800">
                <a:latin typeface="Times New Roman" panose="02020603050405020304" pitchFamily="18" charset="0"/>
                <a:cs typeface="Times New Roman" panose="02020603050405020304" pitchFamily="18" charset="0"/>
              </a:rPr>
              <a:t>Ağustos  17.84 m</a:t>
            </a:r>
            <a:r>
              <a:rPr lang="tr-TR" sz="2800" baseline="30000">
                <a:latin typeface="Times New Roman" panose="02020603050405020304" pitchFamily="18" charset="0"/>
                <a:cs typeface="Times New Roman" panose="02020603050405020304" pitchFamily="18" charset="0"/>
              </a:rPr>
              <a:t>3</a:t>
            </a:r>
            <a:endParaRPr lang="tr-TR" sz="2800"/>
          </a:p>
        </p:txBody>
      </p:sp>
    </p:spTree>
    <p:extLst>
      <p:ext uri="{BB962C8B-B14F-4D97-AF65-F5344CB8AC3E}">
        <p14:creationId xmlns:p14="http://schemas.microsoft.com/office/powerpoint/2010/main" val="1059043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9575042" cy="1325563"/>
          </a:xfrm>
        </p:spPr>
        <p:txBody>
          <a:bodyPr>
            <a:normAutofit/>
          </a:bodyPr>
          <a:lstStyle/>
          <a:p>
            <a:pPr algn="ctr"/>
            <a:r>
              <a:rPr lang="tr-TR" sz="2800" b="1" smtClean="0">
                <a:latin typeface="Times New Roman" panose="02020603050405020304" pitchFamily="18" charset="0"/>
                <a:cs typeface="Times New Roman" panose="02020603050405020304" pitchFamily="18" charset="0"/>
              </a:rPr>
              <a:t>GAZ TÜKETİMLERİ</a:t>
            </a:r>
            <a:r>
              <a:rPr lang="tr-TR" sz="2000" b="1" smtClean="0">
                <a:latin typeface="Times New Roman" panose="02020603050405020304" pitchFamily="18" charset="0"/>
                <a:cs typeface="Times New Roman" panose="02020603050405020304" pitchFamily="18" charset="0"/>
              </a:rPr>
              <a:t/>
            </a:r>
            <a:br>
              <a:rPr lang="tr-TR" sz="2000" b="1" smtClean="0">
                <a:latin typeface="Times New Roman" panose="02020603050405020304" pitchFamily="18" charset="0"/>
                <a:cs typeface="Times New Roman" panose="02020603050405020304" pitchFamily="18" charset="0"/>
              </a:rPr>
            </a:br>
            <a:r>
              <a:rPr lang="tr-TR" sz="2000" b="1">
                <a:latin typeface="Times New Roman" panose="02020603050405020304" pitchFamily="18" charset="0"/>
                <a:cs typeface="Times New Roman" panose="02020603050405020304" pitchFamily="18" charset="0"/>
              </a:rPr>
              <a:t/>
            </a:r>
            <a:br>
              <a:rPr lang="tr-TR" sz="2000" b="1">
                <a:latin typeface="Times New Roman" panose="02020603050405020304" pitchFamily="18" charset="0"/>
                <a:cs typeface="Times New Roman" panose="02020603050405020304" pitchFamily="18" charset="0"/>
              </a:rPr>
            </a:br>
            <a:r>
              <a:rPr lang="tr-TR" sz="2000" b="1" smtClean="0">
                <a:latin typeface="Times New Roman" panose="02020603050405020304" pitchFamily="18" charset="0"/>
                <a:cs typeface="Times New Roman" panose="02020603050405020304" pitchFamily="18" charset="0"/>
              </a:rPr>
              <a:t>Tuğra Suit Hotel</a:t>
            </a:r>
            <a:endParaRPr lang="tr-TR" sz="2000" b="1">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427562" y="2141065"/>
            <a:ext cx="2655627" cy="3208858"/>
          </a:xfrm>
        </p:spPr>
        <p:txBody>
          <a:bodyPr>
            <a:normAutofit lnSpcReduction="10000"/>
          </a:bodyPr>
          <a:lstStyle/>
          <a:p>
            <a:pPr marL="0" indent="0">
              <a:buNone/>
            </a:pPr>
            <a:r>
              <a:rPr lang="tr-TR" sz="2000" b="1" smtClean="0">
                <a:latin typeface="Times New Roman" panose="02020603050405020304" pitchFamily="18" charset="0"/>
                <a:cs typeface="Times New Roman" panose="02020603050405020304" pitchFamily="18" charset="0"/>
              </a:rPr>
              <a:t>Kişi</a:t>
            </a:r>
            <a:r>
              <a:rPr lang="tr-TR" sz="2000" smtClean="0">
                <a:latin typeface="Times New Roman" panose="02020603050405020304" pitchFamily="18" charset="0"/>
                <a:cs typeface="Times New Roman" panose="02020603050405020304" pitchFamily="18" charset="0"/>
              </a:rPr>
              <a:t> </a:t>
            </a:r>
            <a:r>
              <a:rPr lang="tr-TR" sz="2000" b="1" smtClean="0">
                <a:latin typeface="Times New Roman" panose="02020603050405020304" pitchFamily="18" charset="0"/>
                <a:cs typeface="Times New Roman" panose="02020603050405020304" pitchFamily="18" charset="0"/>
              </a:rPr>
              <a:t>başı gaz tüketimi</a:t>
            </a:r>
          </a:p>
          <a:p>
            <a:pPr marL="0" indent="0">
              <a:buNone/>
            </a:pPr>
            <a:endParaRPr lang="tr-TR" sz="2000" smtClean="0">
              <a:latin typeface="Times New Roman" panose="02020603050405020304" pitchFamily="18" charset="0"/>
              <a:cs typeface="Times New Roman" panose="02020603050405020304" pitchFamily="18" charset="0"/>
            </a:endParaRPr>
          </a:p>
          <a:p>
            <a:pPr marL="0" indent="0" algn="ctr">
              <a:buNone/>
            </a:pPr>
            <a:r>
              <a:rPr lang="tr-TR" b="1" smtClean="0">
                <a:latin typeface="Times New Roman" panose="02020603050405020304" pitchFamily="18" charset="0"/>
                <a:cs typeface="Times New Roman" panose="02020603050405020304" pitchFamily="18" charset="0"/>
              </a:rPr>
              <a:t>2025</a:t>
            </a:r>
            <a:endParaRPr lang="tr-TR" smtClean="0">
              <a:latin typeface="Times New Roman" panose="02020603050405020304" pitchFamily="18" charset="0"/>
              <a:cs typeface="Times New Roman" panose="02020603050405020304" pitchFamily="18" charset="0"/>
            </a:endParaRPr>
          </a:p>
          <a:p>
            <a:pPr marL="0" indent="0">
              <a:buNone/>
            </a:pPr>
            <a:r>
              <a:rPr lang="tr-TR" smtClean="0">
                <a:latin typeface="Times New Roman" panose="02020603050405020304" pitchFamily="18" charset="0"/>
                <a:cs typeface="Times New Roman" panose="02020603050405020304" pitchFamily="18" charset="0"/>
              </a:rPr>
              <a:t>Mayıs     0.77 m</a:t>
            </a:r>
            <a:r>
              <a:rPr lang="tr-TR" baseline="30000" smtClean="0">
                <a:latin typeface="Times New Roman" panose="02020603050405020304" pitchFamily="18" charset="0"/>
                <a:cs typeface="Times New Roman" panose="02020603050405020304" pitchFamily="18" charset="0"/>
              </a:rPr>
              <a:t>3</a:t>
            </a:r>
            <a:endParaRPr lang="tr-TR">
              <a:latin typeface="Times New Roman" panose="02020603050405020304" pitchFamily="18" charset="0"/>
              <a:cs typeface="Times New Roman" panose="02020603050405020304" pitchFamily="18" charset="0"/>
            </a:endParaRPr>
          </a:p>
          <a:p>
            <a:pPr marL="0" indent="0">
              <a:buNone/>
            </a:pPr>
            <a:r>
              <a:rPr lang="tr-TR" smtClean="0">
                <a:latin typeface="Times New Roman" panose="02020603050405020304" pitchFamily="18" charset="0"/>
                <a:cs typeface="Times New Roman" panose="02020603050405020304" pitchFamily="18" charset="0"/>
              </a:rPr>
              <a:t>Haziran  0.73 </a:t>
            </a:r>
            <a:r>
              <a:rPr lang="tr-TR">
                <a:latin typeface="Times New Roman" panose="02020603050405020304" pitchFamily="18" charset="0"/>
                <a:cs typeface="Times New Roman" panose="02020603050405020304" pitchFamily="18" charset="0"/>
              </a:rPr>
              <a:t>m</a:t>
            </a:r>
            <a:r>
              <a:rPr lang="tr-TR" baseline="30000">
                <a:latin typeface="Times New Roman" panose="02020603050405020304" pitchFamily="18" charset="0"/>
                <a:cs typeface="Times New Roman" panose="02020603050405020304" pitchFamily="18" charset="0"/>
              </a:rPr>
              <a:t>3</a:t>
            </a:r>
            <a:endParaRPr lang="tr-TR">
              <a:latin typeface="Times New Roman" panose="02020603050405020304" pitchFamily="18" charset="0"/>
              <a:cs typeface="Times New Roman" panose="02020603050405020304" pitchFamily="18" charset="0"/>
            </a:endParaRPr>
          </a:p>
          <a:p>
            <a:pPr marL="0" indent="0">
              <a:buNone/>
            </a:pPr>
            <a:r>
              <a:rPr lang="tr-TR" smtClean="0">
                <a:latin typeface="Times New Roman" panose="02020603050405020304" pitchFamily="18" charset="0"/>
                <a:cs typeface="Times New Roman" panose="02020603050405020304" pitchFamily="18" charset="0"/>
              </a:rPr>
              <a:t>Temmuz 0.65 m</a:t>
            </a:r>
            <a:r>
              <a:rPr lang="tr-TR" baseline="30000" smtClean="0">
                <a:latin typeface="Times New Roman" panose="02020603050405020304" pitchFamily="18" charset="0"/>
                <a:cs typeface="Times New Roman" panose="02020603050405020304" pitchFamily="18" charset="0"/>
              </a:rPr>
              <a:t>3</a:t>
            </a:r>
            <a:endParaRPr lang="tr-TR">
              <a:latin typeface="Times New Roman" panose="02020603050405020304" pitchFamily="18" charset="0"/>
              <a:cs typeface="Times New Roman" panose="02020603050405020304" pitchFamily="18" charset="0"/>
            </a:endParaRPr>
          </a:p>
          <a:p>
            <a:pPr marL="0" indent="0">
              <a:buNone/>
            </a:pPr>
            <a:r>
              <a:rPr lang="tr-TR">
                <a:latin typeface="Times New Roman" panose="02020603050405020304" pitchFamily="18" charset="0"/>
                <a:cs typeface="Times New Roman" panose="02020603050405020304" pitchFamily="18" charset="0"/>
              </a:rPr>
              <a:t>Ağustos </a:t>
            </a:r>
            <a:r>
              <a:rPr lang="tr-TR" smtClean="0">
                <a:latin typeface="Times New Roman" panose="02020603050405020304" pitchFamily="18" charset="0"/>
                <a:cs typeface="Times New Roman" panose="02020603050405020304" pitchFamily="18" charset="0"/>
              </a:rPr>
              <a:t> 0.68 </a:t>
            </a:r>
            <a:r>
              <a:rPr lang="tr-TR">
                <a:latin typeface="Times New Roman" panose="02020603050405020304" pitchFamily="18" charset="0"/>
                <a:cs typeface="Times New Roman" panose="02020603050405020304" pitchFamily="18" charset="0"/>
              </a:rPr>
              <a:t>m</a:t>
            </a:r>
            <a:r>
              <a:rPr lang="tr-TR" baseline="30000">
                <a:latin typeface="Times New Roman" panose="02020603050405020304" pitchFamily="18" charset="0"/>
                <a:cs typeface="Times New Roman" panose="02020603050405020304" pitchFamily="18" charset="0"/>
              </a:rPr>
              <a:t>3</a:t>
            </a:r>
            <a:endParaRPr lang="tr-T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2963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smtClean="0">
                <a:latin typeface="Times New Roman" panose="02020603050405020304" pitchFamily="18" charset="0"/>
                <a:cs typeface="Times New Roman" panose="02020603050405020304" pitchFamily="18" charset="0"/>
              </a:rPr>
              <a:t>KARBON AYAK İZİ</a:t>
            </a:r>
            <a:r>
              <a:rPr lang="tr-TR" sz="1800" b="1" smtClean="0">
                <a:latin typeface="Arial Black" panose="020B0A04020102020204" pitchFamily="34" charset="0"/>
              </a:rPr>
              <a:t/>
            </a:r>
            <a:br>
              <a:rPr lang="tr-TR" sz="1800" b="1" smtClean="0">
                <a:latin typeface="Arial Black" panose="020B0A04020102020204" pitchFamily="34" charset="0"/>
              </a:rPr>
            </a:br>
            <a:r>
              <a:rPr lang="tr-TR" sz="1800" b="1">
                <a:latin typeface="Arial Black" panose="020B0A04020102020204" pitchFamily="34" charset="0"/>
              </a:rPr>
              <a:t/>
            </a:r>
            <a:br>
              <a:rPr lang="tr-TR" sz="1800" b="1">
                <a:latin typeface="Arial Black" panose="020B0A04020102020204" pitchFamily="34" charset="0"/>
              </a:rPr>
            </a:br>
            <a:r>
              <a:rPr lang="tr-TR" sz="2000" b="1" smtClean="0">
                <a:latin typeface="Times New Roman" panose="02020603050405020304" pitchFamily="18" charset="0"/>
                <a:cs typeface="Times New Roman" panose="02020603050405020304" pitchFamily="18" charset="0"/>
              </a:rPr>
              <a:t>Tuğra Suit Hotel</a:t>
            </a:r>
            <a:endParaRPr lang="tr-TR" sz="2000" b="1">
              <a:latin typeface="Arial Black" panose="020B0A04020102020204" pitchFamily="34" charset="0"/>
            </a:endParaRPr>
          </a:p>
        </p:txBody>
      </p:sp>
      <p:sp>
        <p:nvSpPr>
          <p:cNvPr id="3" name="İçerik Yer Tutucusu 2"/>
          <p:cNvSpPr>
            <a:spLocks noGrp="1"/>
          </p:cNvSpPr>
          <p:nvPr>
            <p:ph idx="1"/>
          </p:nvPr>
        </p:nvSpPr>
        <p:spPr>
          <a:xfrm>
            <a:off x="838200" y="2423141"/>
            <a:ext cx="10515600" cy="3267975"/>
          </a:xfrm>
        </p:spPr>
        <p:txBody>
          <a:bodyPr/>
          <a:lstStyle/>
          <a:p>
            <a:r>
              <a:rPr lang="tr-TR" smtClean="0">
                <a:latin typeface="Times New Roman" panose="02020603050405020304" pitchFamily="18" charset="0"/>
                <a:cs typeface="Times New Roman" panose="02020603050405020304" pitchFamily="18" charset="0"/>
              </a:rPr>
              <a:t>2025 yılı </a:t>
            </a:r>
            <a:r>
              <a:rPr lang="tr-TR">
                <a:latin typeface="Times New Roman" panose="02020603050405020304" pitchFamily="18" charset="0"/>
                <a:cs typeface="Times New Roman" panose="02020603050405020304" pitchFamily="18" charset="0"/>
              </a:rPr>
              <a:t>haziran, temmuz, ağustos oda başı karbon ayak izi </a:t>
            </a:r>
            <a:r>
              <a:rPr lang="tr-TR" smtClean="0">
                <a:latin typeface="Times New Roman" panose="02020603050405020304" pitchFamily="18" charset="0"/>
                <a:cs typeface="Times New Roman" panose="02020603050405020304" pitchFamily="18" charset="0"/>
              </a:rPr>
              <a:t>16.91kg</a:t>
            </a:r>
            <a:endParaRPr lang="tr-T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388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250209" y="260383"/>
            <a:ext cx="6545135" cy="6737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smtClean="0">
                <a:latin typeface="Times New Roman" panose="02020603050405020304" pitchFamily="18" charset="0"/>
                <a:cs typeface="Times New Roman" panose="02020603050405020304" pitchFamily="18" charset="0"/>
              </a:rPr>
              <a:t>ATIK YÖNETİMİ</a:t>
            </a:r>
            <a:endParaRPr lang="tr-TR" sz="2000" b="1" dirty="0">
              <a:latin typeface="Times New Roman" panose="02020603050405020304" pitchFamily="18" charset="0"/>
              <a:cs typeface="Times New Roman" panose="02020603050405020304" pitchFamily="18" charset="0"/>
            </a:endParaRPr>
          </a:p>
        </p:txBody>
      </p:sp>
      <p:sp>
        <p:nvSpPr>
          <p:cNvPr id="2" name="Dikdörtgen 1"/>
          <p:cNvSpPr/>
          <p:nvPr/>
        </p:nvSpPr>
        <p:spPr>
          <a:xfrm>
            <a:off x="250209" y="1009640"/>
            <a:ext cx="5795749" cy="2364750"/>
          </a:xfrm>
          <a:prstGeom prst="rect">
            <a:avLst/>
          </a:prstGeom>
        </p:spPr>
        <p:txBody>
          <a:bodyPr wrap="square">
            <a:spAutoFit/>
          </a:bodyPr>
          <a:lstStyle/>
          <a:p>
            <a:pPr algn="just"/>
            <a:r>
              <a:rPr lang="tr-TR" sz="2000" b="1" dirty="0" smtClean="0">
                <a:latin typeface="Times New Roman" panose="02020603050405020304" pitchFamily="18" charset="0"/>
                <a:cs typeface="Times New Roman" panose="02020603050405020304" pitchFamily="18" charset="0"/>
              </a:rPr>
              <a:t>Organik atıklar (Yaş atıklar)</a:t>
            </a:r>
          </a:p>
          <a:p>
            <a:pPr algn="just"/>
            <a:endParaRPr lang="tr-TR" b="1" dirty="0" smtClean="0">
              <a:solidFill>
                <a:schemeClr val="bg2">
                  <a:lumMod val="50000"/>
                </a:schemeClr>
              </a:solidFill>
              <a:latin typeface="Arial" panose="020B0604020202020204" pitchFamily="34" charset="0"/>
              <a:cs typeface="Arial" panose="020B0604020202020204" pitchFamily="34" charset="0"/>
            </a:endParaRPr>
          </a:p>
          <a:p>
            <a:pPr algn="just">
              <a:spcAft>
                <a:spcPts val="200"/>
              </a:spcAft>
            </a:pPr>
            <a:r>
              <a:rPr lang="tr-TR" dirty="0" smtClean="0">
                <a:latin typeface="Times New Roman" panose="02020603050405020304" pitchFamily="18" charset="0"/>
                <a:cs typeface="Times New Roman" panose="02020603050405020304" pitchFamily="18" charset="0"/>
              </a:rPr>
              <a:t>Gıda ürünlerinin hazırlığı sırasında oluşan atıklar, tüketilememiş veya son kullanım tarihi geçmiş gıda atıkları, misafir ve personel alanlarındaki </a:t>
            </a:r>
            <a:r>
              <a:rPr lang="tr-TR" dirty="0" err="1" smtClean="0">
                <a:latin typeface="Times New Roman" panose="02020603050405020304" pitchFamily="18" charset="0"/>
                <a:cs typeface="Times New Roman" panose="02020603050405020304" pitchFamily="18" charset="0"/>
              </a:rPr>
              <a:t>wc</a:t>
            </a:r>
            <a:r>
              <a:rPr lang="tr-TR" dirty="0" smtClean="0">
                <a:latin typeface="Times New Roman" panose="02020603050405020304" pitchFamily="18" charset="0"/>
                <a:cs typeface="Times New Roman" panose="02020603050405020304" pitchFamily="18" charset="0"/>
              </a:rPr>
              <a:t> atıkları organik atıkları oluşturur. </a:t>
            </a:r>
          </a:p>
          <a:p>
            <a:pPr algn="just">
              <a:spcAft>
                <a:spcPts val="200"/>
              </a:spcAft>
            </a:pPr>
            <a:r>
              <a:rPr lang="tr-TR" dirty="0" smtClean="0">
                <a:latin typeface="Times New Roman" panose="02020603050405020304" pitchFamily="18" charset="0"/>
                <a:cs typeface="Times New Roman" panose="02020603050405020304" pitchFamily="18" charset="0"/>
              </a:rPr>
              <a:t>Organik atıklar insan sağlığını tehlikeye sokmayacak şekilde toplanır, taşınır ve soğuk hava deposunda depolanır.</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250209" y="3696099"/>
            <a:ext cx="5795749" cy="2616101"/>
          </a:xfrm>
          <a:prstGeom prst="rect">
            <a:avLst/>
          </a:prstGeom>
        </p:spPr>
        <p:txBody>
          <a:bodyPr wrap="square">
            <a:spAutoFit/>
          </a:bodyPr>
          <a:lstStyle/>
          <a:p>
            <a:pPr algn="just"/>
            <a:r>
              <a:rPr lang="tr-TR" sz="2000" b="1" dirty="0" smtClean="0">
                <a:latin typeface="Times New Roman" panose="02020603050405020304" pitchFamily="18" charset="0"/>
                <a:cs typeface="Times New Roman" panose="02020603050405020304" pitchFamily="18" charset="0"/>
              </a:rPr>
              <a:t>Geri Dönüşümlü Atıklar (Ambalaj Atıkları)</a:t>
            </a:r>
          </a:p>
          <a:p>
            <a:pPr algn="just"/>
            <a:r>
              <a:rPr lang="tr-TR" b="1" dirty="0" smtClean="0">
                <a:solidFill>
                  <a:schemeClr val="bg2">
                    <a:lumMod val="50000"/>
                  </a:schemeClr>
                </a:solidFill>
                <a:latin typeface="Arial" panose="020B0604020202020204" pitchFamily="34" charset="0"/>
                <a:cs typeface="Arial" panose="020B0604020202020204" pitchFamily="34" charset="0"/>
              </a:rPr>
              <a:t> </a:t>
            </a:r>
          </a:p>
          <a:p>
            <a:pPr algn="just">
              <a:spcAft>
                <a:spcPts val="200"/>
              </a:spcAft>
            </a:pPr>
            <a:r>
              <a:rPr lang="tr-TR" dirty="0" smtClean="0">
                <a:latin typeface="Times New Roman" panose="02020603050405020304" pitchFamily="18" charset="0"/>
                <a:cs typeface="Times New Roman" panose="02020603050405020304" pitchFamily="18" charset="0"/>
              </a:rPr>
              <a:t>İşletmeden çıkan cam, plastik, metal, kâğıt/karton gibi geri dönüşümlü atıkların, organik atıklarla karıştırılmadan ayrılarak, lisanslı firmalar aracılığıyla geri dönüştürülmeleri/ kazandırılmaları esastır. Ambalaj atık deposunda, lisanslı geri dönüşüm firmalarının toplama yöntemlerine göre atıkların ayrışımı yapılır. Otelden çıkan atık miktarları, ilgili departman yöneticileri tarafından takip edilmektedir.</a:t>
            </a:r>
            <a:endParaRPr lang="tr-TR" dirty="0">
              <a:latin typeface="Times New Roman" panose="02020603050405020304" pitchFamily="18" charset="0"/>
              <a:cs typeface="Times New Roman" panose="02020603050405020304" pitchFamily="18" charset="0"/>
            </a:endParaRPr>
          </a:p>
        </p:txBody>
      </p:sp>
      <p:sp>
        <p:nvSpPr>
          <p:cNvPr id="6" name="Dikdörtgen 5"/>
          <p:cNvSpPr/>
          <p:nvPr/>
        </p:nvSpPr>
        <p:spPr>
          <a:xfrm>
            <a:off x="6155140" y="1009640"/>
            <a:ext cx="5841242" cy="2087751"/>
          </a:xfrm>
          <a:prstGeom prst="rect">
            <a:avLst/>
          </a:prstGeom>
        </p:spPr>
        <p:txBody>
          <a:bodyPr wrap="square">
            <a:spAutoFit/>
          </a:bodyPr>
          <a:lstStyle/>
          <a:p>
            <a:pPr algn="just"/>
            <a:r>
              <a:rPr lang="tr-TR" sz="2000" b="1" dirty="0" smtClean="0">
                <a:latin typeface="Times New Roman" panose="02020603050405020304" pitchFamily="18" charset="0"/>
                <a:cs typeface="Times New Roman" panose="02020603050405020304" pitchFamily="18" charset="0"/>
              </a:rPr>
              <a:t>Bahçe Atıkları</a:t>
            </a:r>
          </a:p>
          <a:p>
            <a:pPr algn="just"/>
            <a:endParaRPr lang="tr-TR" b="1" dirty="0" smtClean="0">
              <a:solidFill>
                <a:schemeClr val="bg2">
                  <a:lumMod val="50000"/>
                </a:schemeClr>
              </a:solidFill>
              <a:latin typeface="Arial" panose="020B0604020202020204" pitchFamily="34" charset="0"/>
              <a:cs typeface="Arial" panose="020B0604020202020204" pitchFamily="34" charset="0"/>
            </a:endParaRPr>
          </a:p>
          <a:p>
            <a:pPr algn="just">
              <a:spcAft>
                <a:spcPts val="200"/>
              </a:spcAft>
            </a:pPr>
            <a:r>
              <a:rPr lang="tr-TR" dirty="0" smtClean="0">
                <a:latin typeface="Times New Roman" panose="02020603050405020304" pitchFamily="18" charset="0"/>
                <a:cs typeface="Times New Roman" panose="02020603050405020304" pitchFamily="18" charset="0"/>
              </a:rPr>
              <a:t>Bahçe ve yeşil alanlardan oluşan bitki atıkları bahçe personeli tarafından gün boyunca toplanır ve departmana ait geçici depolama alanında depolanır. </a:t>
            </a:r>
          </a:p>
          <a:p>
            <a:pPr algn="just">
              <a:spcAft>
                <a:spcPts val="200"/>
              </a:spcAft>
            </a:pPr>
            <a:r>
              <a:rPr lang="tr-TR" dirty="0" smtClean="0">
                <a:latin typeface="Times New Roman" panose="02020603050405020304" pitchFamily="18" charset="0"/>
                <a:cs typeface="Times New Roman" panose="02020603050405020304" pitchFamily="18" charset="0"/>
              </a:rPr>
              <a:t>Bahçe atıkları Belediye tarafından veya Belediyenin belirlediği atık alanına götürülerek işletmeden uzaklaştırılır.</a:t>
            </a:r>
            <a:endParaRPr lang="tr-TR" dirty="0">
              <a:latin typeface="Times New Roman" panose="02020603050405020304" pitchFamily="18" charset="0"/>
              <a:cs typeface="Times New Roman" panose="02020603050405020304" pitchFamily="18" charset="0"/>
            </a:endParaRPr>
          </a:p>
        </p:txBody>
      </p:sp>
      <p:sp>
        <p:nvSpPr>
          <p:cNvPr id="7" name="Dikdörtgen 6"/>
          <p:cNvSpPr/>
          <p:nvPr/>
        </p:nvSpPr>
        <p:spPr>
          <a:xfrm>
            <a:off x="6155140" y="3696099"/>
            <a:ext cx="5841242" cy="2364750"/>
          </a:xfrm>
          <a:prstGeom prst="rect">
            <a:avLst/>
          </a:prstGeom>
        </p:spPr>
        <p:txBody>
          <a:bodyPr wrap="square">
            <a:spAutoFit/>
          </a:bodyPr>
          <a:lstStyle/>
          <a:p>
            <a:pPr algn="just"/>
            <a:r>
              <a:rPr lang="tr-TR" sz="2000" b="1" dirty="0" smtClean="0">
                <a:latin typeface="Times New Roman" panose="02020603050405020304" pitchFamily="18" charset="0"/>
                <a:cs typeface="Times New Roman" panose="02020603050405020304" pitchFamily="18" charset="0"/>
              </a:rPr>
              <a:t>Tıbbi Atıklar</a:t>
            </a:r>
          </a:p>
          <a:p>
            <a:pPr algn="just"/>
            <a:r>
              <a:rPr lang="tr-TR" b="1" dirty="0" smtClean="0">
                <a:solidFill>
                  <a:schemeClr val="bg2">
                    <a:lumMod val="50000"/>
                  </a:schemeClr>
                </a:solidFill>
                <a:latin typeface="Arial" panose="020B0604020202020204" pitchFamily="34" charset="0"/>
                <a:cs typeface="Arial" panose="020B0604020202020204" pitchFamily="34" charset="0"/>
              </a:rPr>
              <a:t> </a:t>
            </a:r>
          </a:p>
          <a:p>
            <a:pPr algn="just">
              <a:spcAft>
                <a:spcPts val="200"/>
              </a:spcAft>
            </a:pPr>
            <a:r>
              <a:rPr lang="tr-TR" dirty="0" smtClean="0">
                <a:latin typeface="Times New Roman" panose="02020603050405020304" pitchFamily="18" charset="0"/>
                <a:cs typeface="Times New Roman" panose="02020603050405020304" pitchFamily="18" charset="0"/>
              </a:rPr>
              <a:t>Sağlık </a:t>
            </a:r>
            <a:r>
              <a:rPr lang="tr-TR" dirty="0">
                <a:latin typeface="Times New Roman" panose="02020603050405020304" pitchFamily="18" charset="0"/>
                <a:cs typeface="Times New Roman" panose="02020603050405020304" pitchFamily="18" charset="0"/>
              </a:rPr>
              <a:t>ünitelerindeki işlemler </a:t>
            </a:r>
            <a:r>
              <a:rPr lang="tr-TR" dirty="0" smtClean="0">
                <a:latin typeface="Times New Roman" panose="02020603050405020304" pitchFamily="18" charset="0"/>
                <a:cs typeface="Times New Roman" panose="02020603050405020304" pitchFamily="18" charset="0"/>
              </a:rPr>
              <a:t>sırasında yada misafir odalarından çıkan </a:t>
            </a:r>
            <a:r>
              <a:rPr lang="tr-TR" dirty="0" err="1">
                <a:latin typeface="Times New Roman" panose="02020603050405020304" pitchFamily="18" charset="0"/>
                <a:cs typeface="Times New Roman" panose="02020603050405020304" pitchFamily="18" charset="0"/>
              </a:rPr>
              <a:t>enfeksiyöz</a:t>
            </a:r>
            <a:r>
              <a:rPr lang="tr-TR" dirty="0">
                <a:latin typeface="Times New Roman" panose="02020603050405020304" pitchFamily="18" charset="0"/>
                <a:cs typeface="Times New Roman" panose="02020603050405020304" pitchFamily="18" charset="0"/>
              </a:rPr>
              <a:t>, patolojik ve kesici-delici atıklardan oluşan atıkların genel adıdır</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p>
            <a:pPr algn="just">
              <a:spcAft>
                <a:spcPts val="200"/>
              </a:spcAft>
            </a:pPr>
            <a:r>
              <a:rPr lang="tr-TR" dirty="0" smtClean="0">
                <a:latin typeface="Times New Roman" panose="02020603050405020304" pitchFamily="18" charset="0"/>
                <a:cs typeface="Times New Roman" panose="02020603050405020304" pitchFamily="18" charset="0"/>
              </a:rPr>
              <a:t>Doktor ofislerinde bulunan atık kovalarında geçici olarak depolanır. Belirli aralıklarla lisanslı bertaraf firmalarına gönderimi sağlanır.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8193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220544" y="232012"/>
            <a:ext cx="6545135" cy="6737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latin typeface="Times New Roman" panose="02020603050405020304" pitchFamily="18" charset="0"/>
                <a:cs typeface="Times New Roman" panose="02020603050405020304" pitchFamily="18" charset="0"/>
              </a:rPr>
              <a:t>ATIK YÖNETİMİ</a:t>
            </a:r>
            <a:endParaRPr lang="tr-TR" sz="2800" b="1" dirty="0">
              <a:latin typeface="Times New Roman" panose="02020603050405020304" pitchFamily="18" charset="0"/>
              <a:cs typeface="Times New Roman" panose="02020603050405020304" pitchFamily="18" charset="0"/>
            </a:endParaRPr>
          </a:p>
        </p:txBody>
      </p:sp>
      <p:sp>
        <p:nvSpPr>
          <p:cNvPr id="5" name="Dikdörtgen 4"/>
          <p:cNvSpPr/>
          <p:nvPr/>
        </p:nvSpPr>
        <p:spPr>
          <a:xfrm>
            <a:off x="220544" y="1201947"/>
            <a:ext cx="6398620" cy="461665"/>
          </a:xfrm>
          <a:prstGeom prst="rect">
            <a:avLst/>
          </a:prstGeom>
        </p:spPr>
        <p:txBody>
          <a:bodyPr wrap="square">
            <a:spAutoFit/>
          </a:bodyPr>
          <a:lstStyle/>
          <a:p>
            <a:r>
              <a:rPr lang="tr-TR" sz="2400" b="1" smtClean="0">
                <a:latin typeface="Times New Roman" panose="02020603050405020304" pitchFamily="18" charset="0"/>
                <a:cs typeface="Times New Roman" panose="02020603050405020304" pitchFamily="18" charset="0"/>
              </a:rPr>
              <a:t>Atık Alanlarımızda Renk Kodu Uygulamamız</a:t>
            </a:r>
            <a:endParaRPr lang="tr-TR" sz="2400" b="1" dirty="0" smtClean="0">
              <a:latin typeface="Times New Roman" panose="02020603050405020304" pitchFamily="18" charset="0"/>
              <a:cs typeface="Times New Roman" panose="02020603050405020304" pitchFamily="18" charset="0"/>
            </a:endParaRPr>
          </a:p>
        </p:txBody>
      </p:sp>
      <p:sp>
        <p:nvSpPr>
          <p:cNvPr id="2" name="Dikdörtgen 1"/>
          <p:cNvSpPr/>
          <p:nvPr/>
        </p:nvSpPr>
        <p:spPr>
          <a:xfrm>
            <a:off x="195619" y="2029926"/>
            <a:ext cx="5850340" cy="4524315"/>
          </a:xfrm>
          <a:prstGeom prst="rect">
            <a:avLst/>
          </a:prstGeom>
        </p:spPr>
        <p:txBody>
          <a:bodyPr wrap="square">
            <a:spAutoFit/>
          </a:bodyPr>
          <a:lstStyle/>
          <a:p>
            <a:r>
              <a:rPr lang="tr-TR" sz="2400" dirty="0" smtClean="0">
                <a:latin typeface="Times New Roman" panose="02020603050405020304" pitchFamily="18" charset="0"/>
                <a:cs typeface="Times New Roman" panose="02020603050405020304" pitchFamily="18" charset="0"/>
              </a:rPr>
              <a:t>Tesislerimizde atık alanlarımızı Sıfır Atık Projesinde yer alan renklere boyayarak, </a:t>
            </a:r>
            <a:r>
              <a:rPr lang="tr-TR" sz="2400" smtClean="0">
                <a:latin typeface="Times New Roman" panose="02020603050405020304" pitchFamily="18" charset="0"/>
                <a:cs typeface="Times New Roman" panose="02020603050405020304" pitchFamily="18" charset="0"/>
              </a:rPr>
              <a:t>personellerimizin ve misafirlerimizin farkındalığını artırmaya, atık ayrışımına dikkat çekerek her atığın aynı olmadığını anlatmaya </a:t>
            </a:r>
            <a:r>
              <a:rPr lang="tr-TR" sz="2400" dirty="0" smtClean="0">
                <a:latin typeface="Times New Roman" panose="02020603050405020304" pitchFamily="18" charset="0"/>
                <a:cs typeface="Times New Roman" panose="02020603050405020304" pitchFamily="18" charset="0"/>
              </a:rPr>
              <a:t>çalıştık.</a:t>
            </a:r>
          </a:p>
          <a:p>
            <a:endParaRPr lang="tr-TR" sz="2400" dirty="0" smtClean="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Tesislerimizde sıfır atık afişleri </a:t>
            </a:r>
            <a:r>
              <a:rPr lang="tr-TR" sz="2400" smtClean="0">
                <a:latin typeface="Times New Roman" panose="02020603050405020304" pitchFamily="18" charset="0"/>
                <a:cs typeface="Times New Roman" panose="02020603050405020304" pitchFamily="18" charset="0"/>
              </a:rPr>
              <a:t>oluşturduk. Yine farkındalığı artırmak adına genel alanlarda bilgi afişleri hazırlayarak misafirlerimize ve personelimize rehberlik etmeyi amaçlamaktayız.</a:t>
            </a:r>
            <a:endParaRPr lang="tr-TR" sz="2400"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9744" y="146156"/>
            <a:ext cx="2249295" cy="1055792"/>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4239" y="1201947"/>
            <a:ext cx="4114800" cy="5486400"/>
          </a:xfrm>
          <a:prstGeom prst="rect">
            <a:avLst/>
          </a:prstGeom>
        </p:spPr>
      </p:pic>
    </p:spTree>
    <p:extLst>
      <p:ext uri="{BB962C8B-B14F-4D97-AF65-F5344CB8AC3E}">
        <p14:creationId xmlns:p14="http://schemas.microsoft.com/office/powerpoint/2010/main" val="3526660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54926" y="645267"/>
            <a:ext cx="6096000" cy="1508105"/>
          </a:xfrm>
          <a:prstGeom prst="rect">
            <a:avLst/>
          </a:prstGeom>
        </p:spPr>
        <p:txBody>
          <a:bodyPr>
            <a:spAutoFit/>
          </a:bodyPr>
          <a:lstStyle/>
          <a:p>
            <a:r>
              <a:rPr lang="tr-TR" sz="2000" b="1" dirty="0" smtClean="0">
                <a:latin typeface="Times New Roman" panose="02020603050405020304" pitchFamily="18" charset="0"/>
                <a:cs typeface="Times New Roman" panose="02020603050405020304" pitchFamily="18" charset="0"/>
              </a:rPr>
              <a:t>SIFIR ATIK BELGELERİMİZ</a:t>
            </a:r>
          </a:p>
          <a:p>
            <a:endParaRPr lang="tr-TR" dirty="0" smtClean="0">
              <a:solidFill>
                <a:schemeClr val="bg2">
                  <a:lumMod val="50000"/>
                </a:schemeClr>
              </a:solidFill>
              <a:latin typeface="Arial" panose="020B0604020202020204" pitchFamily="34" charset="0"/>
              <a:cs typeface="Arial" panose="020B0604020202020204" pitchFamily="34" charset="0"/>
            </a:endParaRPr>
          </a:p>
          <a:p>
            <a:r>
              <a:rPr lang="tr-TR" dirty="0" smtClean="0">
                <a:latin typeface="Times New Roman" panose="02020603050405020304" pitchFamily="18" charset="0"/>
                <a:cs typeface="Times New Roman" panose="02020603050405020304" pitchFamily="18" charset="0"/>
              </a:rPr>
              <a:t>Tesislerimiz, Çevre Bakanlığının yapmış olduğu denetim ve değerlendirmeler sonucunda Sıfır Atık Belgesi almaya hak kazanmıştır.</a:t>
            </a: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0255" y="645267"/>
            <a:ext cx="2214678" cy="1039543"/>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01" y="2119420"/>
            <a:ext cx="10795380" cy="4738579"/>
          </a:xfrm>
          <a:prstGeom prst="rect">
            <a:avLst/>
          </a:prstGeom>
        </p:spPr>
      </p:pic>
    </p:spTree>
    <p:extLst>
      <p:ext uri="{BB962C8B-B14F-4D97-AF65-F5344CB8AC3E}">
        <p14:creationId xmlns:p14="http://schemas.microsoft.com/office/powerpoint/2010/main" val="745817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0"/>
            <a:ext cx="12191999" cy="6863760"/>
          </a:xfrm>
          <a:prstGeom prst="rect">
            <a:avLst/>
          </a:prstGeom>
        </p:spPr>
      </p:pic>
    </p:spTree>
    <p:extLst>
      <p:ext uri="{BB962C8B-B14F-4D97-AF65-F5344CB8AC3E}">
        <p14:creationId xmlns:p14="http://schemas.microsoft.com/office/powerpoint/2010/main" val="974061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216710" y="232012"/>
            <a:ext cx="6545135" cy="6737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smtClean="0">
                <a:latin typeface="Times New Roman" panose="02020603050405020304" pitchFamily="18" charset="0"/>
                <a:cs typeface="Times New Roman" panose="02020603050405020304" pitchFamily="18" charset="0"/>
              </a:rPr>
              <a:t>ATIK YÖNETİMİ</a:t>
            </a:r>
            <a:endParaRPr lang="tr-TR" sz="2000" b="1" dirty="0">
              <a:latin typeface="Times New Roman" panose="02020603050405020304" pitchFamily="18" charset="0"/>
              <a:cs typeface="Times New Roman" panose="02020603050405020304" pitchFamily="18" charset="0"/>
            </a:endParaRPr>
          </a:p>
        </p:txBody>
      </p:sp>
      <p:sp>
        <p:nvSpPr>
          <p:cNvPr id="2" name="Dikdörtgen 1"/>
          <p:cNvSpPr/>
          <p:nvPr/>
        </p:nvSpPr>
        <p:spPr>
          <a:xfrm>
            <a:off x="216710" y="905781"/>
            <a:ext cx="11685480" cy="341632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Tehlikeli Atıkların Kontrolü Yönetmeliğine göre;</a:t>
            </a:r>
          </a:p>
          <a:p>
            <a:endParaRPr lang="tr-TR" b="1"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Tehlikeli atıkların depolanması için tüm işletmelerimizde her tehlikeli atık türü geçici depolama alanları vardır.</a:t>
            </a:r>
          </a:p>
          <a:p>
            <a:pPr algn="just"/>
            <a:r>
              <a:rPr lang="tr-TR" dirty="0" smtClean="0">
                <a:latin typeface="Times New Roman" panose="02020603050405020304" pitchFamily="18" charset="0"/>
                <a:cs typeface="Times New Roman" panose="02020603050405020304" pitchFamily="18" charset="0"/>
              </a:rPr>
              <a:t>Depolama alanının zemini </a:t>
            </a:r>
            <a:r>
              <a:rPr lang="tr-TR" smtClean="0">
                <a:latin typeface="Times New Roman" panose="02020603050405020304" pitchFamily="18" charset="0"/>
                <a:cs typeface="Times New Roman" panose="02020603050405020304" pitchFamily="18" charset="0"/>
              </a:rPr>
              <a:t>geçirimsiz plastik havuzlar mevcuttur.</a:t>
            </a:r>
            <a:endParaRPr lang="tr-TR" dirty="0" smtClean="0">
              <a:latin typeface="Times New Roman" panose="02020603050405020304" pitchFamily="18" charset="0"/>
              <a:cs typeface="Times New Roman" panose="02020603050405020304" pitchFamily="18" charset="0"/>
            </a:endParaRPr>
          </a:p>
          <a:p>
            <a:pPr algn="just"/>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Yağmurdan korunması amacıyla üzeri kapatılır ve herhangi bir dökülme anında dışarıya sızıntı olmaması için kapı girişlerine eşik yapılır.</a:t>
            </a:r>
          </a:p>
          <a:p>
            <a:pPr algn="just"/>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Tehlikeli atıklar işletme içerisinde en fazla 180 gün süreyle depolanabilir.</a:t>
            </a:r>
          </a:p>
          <a:p>
            <a:pPr algn="just"/>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Tehlikeli atıklar, Lisanslı Taşıma Firmalarına Teslim edilir.</a:t>
            </a:r>
          </a:p>
          <a:p>
            <a:pPr algn="just"/>
            <a:r>
              <a:rPr lang="tr-TR" dirty="0" smtClean="0">
                <a:latin typeface="Times New Roman" panose="02020603050405020304" pitchFamily="18" charset="0"/>
                <a:cs typeface="Times New Roman" panose="02020603050405020304" pitchFamily="18" charset="0"/>
              </a:rPr>
              <a:t>Tesislerimiz ayrıca Tehlikeli Madde Güvenlik Danışmanlığı hizmeti almaktadır.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6250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216710" y="232012"/>
            <a:ext cx="6545135" cy="6737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smtClean="0">
                <a:latin typeface="Times New Roman" panose="02020603050405020304" pitchFamily="18" charset="0"/>
                <a:cs typeface="Times New Roman" panose="02020603050405020304" pitchFamily="18" charset="0"/>
              </a:rPr>
              <a:t>ATIK YÖNETİMİ</a:t>
            </a:r>
            <a:endParaRPr lang="tr-TR" sz="2000" b="1" dirty="0">
              <a:latin typeface="Times New Roman" panose="02020603050405020304" pitchFamily="18" charset="0"/>
              <a:cs typeface="Times New Roman" panose="02020603050405020304" pitchFamily="18" charset="0"/>
            </a:endParaRPr>
          </a:p>
        </p:txBody>
      </p:sp>
      <p:sp>
        <p:nvSpPr>
          <p:cNvPr id="2" name="Dikdörtgen 1"/>
          <p:cNvSpPr/>
          <p:nvPr/>
        </p:nvSpPr>
        <p:spPr>
          <a:xfrm>
            <a:off x="216709" y="905781"/>
            <a:ext cx="11595539" cy="2339102"/>
          </a:xfrm>
          <a:prstGeom prst="rect">
            <a:avLst/>
          </a:prstGeom>
        </p:spPr>
        <p:txBody>
          <a:bodyPr wrap="square">
            <a:spAutoFit/>
          </a:bodyPr>
          <a:lstStyle/>
          <a:p>
            <a:r>
              <a:rPr lang="tr-TR" sz="2000" b="1" smtClean="0">
                <a:latin typeface="Times New Roman" panose="02020603050405020304" pitchFamily="18" charset="0"/>
                <a:cs typeface="Times New Roman" panose="02020603050405020304" pitchFamily="18" charset="0"/>
              </a:rPr>
              <a:t>Bitkisel Atık Yağlar</a:t>
            </a:r>
            <a:endParaRPr lang="tr-TR" sz="2000" b="1" dirty="0" smtClean="0">
              <a:latin typeface="Times New Roman" panose="02020603050405020304" pitchFamily="18" charset="0"/>
              <a:cs typeface="Times New Roman" panose="02020603050405020304" pitchFamily="18" charset="0"/>
            </a:endParaRPr>
          </a:p>
          <a:p>
            <a:endParaRPr lang="tr-TR" b="1" dirty="0" smtClean="0">
              <a:solidFill>
                <a:schemeClr val="bg2">
                  <a:lumMod val="50000"/>
                </a:schemeClr>
              </a:solidFill>
              <a:latin typeface="Arial" panose="020B0604020202020204" pitchFamily="34" charset="0"/>
              <a:cs typeface="Arial" panose="020B0604020202020204" pitchFamily="34" charset="0"/>
            </a:endParaRPr>
          </a:p>
          <a:p>
            <a:r>
              <a:rPr lang="tr-TR" dirty="0" smtClean="0">
                <a:latin typeface="Times New Roman" panose="02020603050405020304" pitchFamily="18" charset="0"/>
                <a:cs typeface="Times New Roman" panose="02020603050405020304" pitchFamily="18" charset="0"/>
              </a:rPr>
              <a:t>Bitkisel atık yağlar, son kullanım tarihi geçen ve kızartma sonrasında çıkan sıvı yağlardır. </a:t>
            </a:r>
          </a:p>
          <a:p>
            <a:r>
              <a:rPr lang="tr-TR" dirty="0" smtClean="0">
                <a:latin typeface="Times New Roman" panose="02020603050405020304" pitchFamily="18" charset="0"/>
                <a:cs typeface="Times New Roman" panose="02020603050405020304" pitchFamily="18" charset="0"/>
              </a:rPr>
              <a:t>Bitkisel Atık Yağlar diğer atıklar ve çöplerden ayrı olarak biriktirilir ve lisanslı taşıyıcılarla yıllık sözleşme yapılarak, lisanslı geri kazanım veya bertaraf tesislerine gönderilir.</a:t>
            </a:r>
          </a:p>
          <a:p>
            <a:r>
              <a:rPr lang="tr-TR"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Bu atıklar; her hangi bir dökülme ihtimaline karşı; sızdırmaz tavalar yada taşma havuzlarında muhafaza edilir. Bu alanlarda olası dökülme kazaları için absorban madde bulundurulur.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954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25695" y="869429"/>
            <a:ext cx="5024030" cy="5109091"/>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ATIK BİLGİLENDİRME PANOMUZ</a:t>
            </a:r>
          </a:p>
          <a:p>
            <a:endParaRPr lang="tr-TR" b="1" dirty="0" smtClean="0">
              <a:solidFill>
                <a:schemeClr val="bg2">
                  <a:lumMod val="50000"/>
                </a:schemeClr>
              </a:solidFill>
              <a:latin typeface="Arial" panose="020B0604020202020204" pitchFamily="34" charset="0"/>
              <a:cs typeface="Arial" panose="020B0604020202020204" pitchFamily="34" charset="0"/>
            </a:endParaRPr>
          </a:p>
          <a:p>
            <a:endParaRPr lang="tr-TR" b="1" dirty="0" smtClean="0">
              <a:solidFill>
                <a:schemeClr val="bg2">
                  <a:lumMod val="50000"/>
                </a:schemeClr>
              </a:solidFill>
              <a:latin typeface="Arial" panose="020B0604020202020204" pitchFamily="34" charset="0"/>
              <a:cs typeface="Arial" panose="020B0604020202020204" pitchFamily="34" charset="0"/>
            </a:endParaRPr>
          </a:p>
          <a:p>
            <a:r>
              <a:rPr lang="tr-TR" dirty="0" smtClean="0">
                <a:latin typeface="Times New Roman" panose="02020603050405020304" pitchFamily="18" charset="0"/>
                <a:cs typeface="Times New Roman" panose="02020603050405020304" pitchFamily="18" charset="0"/>
              </a:rPr>
              <a:t>Atıkların verdiği </a:t>
            </a:r>
            <a:r>
              <a:rPr lang="tr-TR" smtClean="0">
                <a:latin typeface="Times New Roman" panose="02020603050405020304" pitchFamily="18" charset="0"/>
                <a:cs typeface="Times New Roman" panose="02020603050405020304" pitchFamily="18" charset="0"/>
              </a:rPr>
              <a:t>zarar dünyamızın </a:t>
            </a:r>
            <a:r>
              <a:rPr lang="tr-TR" dirty="0" smtClean="0">
                <a:latin typeface="Times New Roman" panose="02020603050405020304" pitchFamily="18" charset="0"/>
                <a:cs typeface="Times New Roman" panose="02020603050405020304" pitchFamily="18" charset="0"/>
              </a:rPr>
              <a:t>ekolojik dengesinde çok </a:t>
            </a:r>
            <a:r>
              <a:rPr lang="tr-TR" smtClean="0">
                <a:latin typeface="Times New Roman" panose="02020603050405020304" pitchFamily="18" charset="0"/>
                <a:cs typeface="Times New Roman" panose="02020603050405020304" pitchFamily="18" charset="0"/>
              </a:rPr>
              <a:t>büyük tahribata neden olmaktadır</a:t>
            </a:r>
            <a:r>
              <a:rPr lang="tr-TR" dirty="0" smtClean="0">
                <a:latin typeface="Times New Roman" panose="02020603050405020304" pitchFamily="18" charset="0"/>
                <a:cs typeface="Times New Roman" panose="02020603050405020304" pitchFamily="18" charset="0"/>
              </a:rPr>
              <a:t>. </a:t>
            </a:r>
          </a:p>
          <a:p>
            <a:endParaRPr lang="tr-TR">
              <a:latin typeface="Times New Roman" panose="02020603050405020304" pitchFamily="18" charset="0"/>
              <a:cs typeface="Times New Roman" panose="02020603050405020304" pitchFamily="18" charset="0"/>
            </a:endParaRPr>
          </a:p>
          <a:p>
            <a:r>
              <a:rPr lang="tr-TR" smtClean="0">
                <a:latin typeface="Times New Roman" panose="02020603050405020304" pitchFamily="18" charset="0"/>
                <a:cs typeface="Times New Roman" panose="02020603050405020304" pitchFamily="18" charset="0"/>
              </a:rPr>
              <a:t>Atık ayrıştırmanın önemini ve doğayı kirletmenin verdiği zararı anlatmak ve farkındalık oluşturmak adına çeşitli çalışmalar yapmaktayız.</a:t>
            </a:r>
          </a:p>
          <a:p>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Düşünmeden denize veya sokağa atılan atıkların doğada yok olma sürelerini gösteren pano çalışmalarımızla farkındalık yaratmaya </a:t>
            </a:r>
            <a:r>
              <a:rPr lang="tr-TR" smtClean="0">
                <a:latin typeface="Times New Roman" panose="02020603050405020304" pitchFamily="18" charset="0"/>
                <a:cs typeface="Times New Roman" panose="02020603050405020304" pitchFamily="18" charset="0"/>
              </a:rPr>
              <a:t>çalışıyoruz.</a:t>
            </a:r>
          </a:p>
          <a:p>
            <a:endParaRPr lang="tr-TR">
              <a:latin typeface="Times New Roman" panose="02020603050405020304" pitchFamily="18" charset="0"/>
              <a:cs typeface="Times New Roman" panose="02020603050405020304" pitchFamily="18" charset="0"/>
            </a:endParaRPr>
          </a:p>
          <a:p>
            <a:r>
              <a:rPr lang="tr-TR" smtClean="0">
                <a:latin typeface="Times New Roman" panose="02020603050405020304" pitchFamily="18" charset="0"/>
                <a:cs typeface="Times New Roman" panose="02020603050405020304" pitchFamily="18" charset="0"/>
              </a:rPr>
              <a:t>Bu dünyanın sadece bizim olmadığını ve gelecek nesillere daha temiz bir gelecek bırakmanın en büyük vazifelerimizden birisi olduğu unutulmamalıdır.</a:t>
            </a: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2688" y="1132764"/>
            <a:ext cx="3756547" cy="5008729"/>
          </a:xfrm>
          <a:prstGeom prst="rect">
            <a:avLst/>
          </a:prstGeom>
        </p:spPr>
      </p:pic>
    </p:spTree>
    <p:extLst>
      <p:ext uri="{BB962C8B-B14F-4D97-AF65-F5344CB8AC3E}">
        <p14:creationId xmlns:p14="http://schemas.microsoft.com/office/powerpoint/2010/main" val="20231545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1622" y="310947"/>
            <a:ext cx="11520588" cy="3416320"/>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PERSONEL MOTİVASYONUNU ARTTIRMAK İÇİN YAPTIĞIMIZ ÇALIŞMALAR</a:t>
            </a:r>
          </a:p>
          <a:p>
            <a:endParaRPr lang="tr-TR" b="1" dirty="0" smtClean="0">
              <a:solidFill>
                <a:schemeClr val="bg2">
                  <a:lumMod val="50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tr-TR" smtClean="0">
                <a:latin typeface="Times New Roman" panose="02020603050405020304" pitchFamily="18" charset="0"/>
                <a:cs typeface="Times New Roman" panose="02020603050405020304" pitchFamily="18" charset="0"/>
              </a:rPr>
              <a:t>Özel günlerde özel etkinlikler planlanmaktadır. </a:t>
            </a:r>
          </a:p>
          <a:p>
            <a:pPr marL="285750" indent="-285750">
              <a:buFont typeface="Wingdings" panose="05000000000000000000" pitchFamily="2" charset="2"/>
              <a:buChar char="Ø"/>
            </a:pPr>
            <a:r>
              <a:rPr lang="tr-TR" smtClean="0">
                <a:latin typeface="Times New Roman" panose="02020603050405020304" pitchFamily="18" charset="0"/>
                <a:cs typeface="Times New Roman" panose="02020603050405020304" pitchFamily="18" charset="0"/>
              </a:rPr>
              <a:t>Personellerin doğun günleri es geçilmeden kutlamalar yapılmaktadır.</a:t>
            </a:r>
            <a:endParaRPr lang="tr-TR"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Her sezon sonunda personellerimizin sezonun yorgunluğunu atması ve eğlenmesi </a:t>
            </a:r>
            <a:r>
              <a:rPr lang="tr-TR" smtClean="0">
                <a:latin typeface="Times New Roman" panose="02020603050405020304" pitchFamily="18" charset="0"/>
                <a:cs typeface="Times New Roman" panose="02020603050405020304" pitchFamily="18" charset="0"/>
              </a:rPr>
              <a:t>için eğlence düzenlenir</a:t>
            </a:r>
            <a:r>
              <a:rPr lang="tr-TR"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tr-TR" smtClean="0">
                <a:latin typeface="Times New Roman" panose="02020603050405020304" pitchFamily="18" charset="0"/>
                <a:cs typeface="Times New Roman" panose="02020603050405020304" pitchFamily="18" charset="0"/>
              </a:rPr>
              <a:t>Ramazan </a:t>
            </a:r>
            <a:r>
              <a:rPr lang="tr-TR" dirty="0" smtClean="0">
                <a:latin typeface="Times New Roman" panose="02020603050405020304" pitchFamily="18" charset="0"/>
                <a:cs typeface="Times New Roman" panose="02020603050405020304" pitchFamily="18" charset="0"/>
              </a:rPr>
              <a:t>aylarında personellere hediye çeki </a:t>
            </a:r>
            <a:r>
              <a:rPr lang="tr-TR" smtClean="0">
                <a:latin typeface="Times New Roman" panose="02020603050405020304" pitchFamily="18" charset="0"/>
                <a:cs typeface="Times New Roman" panose="02020603050405020304" pitchFamily="18" charset="0"/>
              </a:rPr>
              <a:t>verilmektedir.</a:t>
            </a:r>
          </a:p>
          <a:p>
            <a:pPr marL="285750" indent="-285750">
              <a:buFont typeface="Wingdings" panose="05000000000000000000" pitchFamily="2" charset="2"/>
              <a:buChar char="Ø"/>
            </a:pPr>
            <a:r>
              <a:rPr lang="tr-TR" smtClean="0">
                <a:latin typeface="Times New Roman" panose="02020603050405020304" pitchFamily="18" charset="0"/>
                <a:cs typeface="Times New Roman" panose="02020603050405020304" pitchFamily="18" charset="0"/>
              </a:rPr>
              <a:t>Kurban bayramında pesonele kurbanlık yardımları yapılmaktadır.</a:t>
            </a:r>
            <a:endParaRPr lang="tr-TR"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smtClean="0">
                <a:latin typeface="Times New Roman" panose="02020603050405020304" pitchFamily="18" charset="0"/>
                <a:cs typeface="Times New Roman" panose="02020603050405020304" pitchFamily="18" charset="0"/>
              </a:rPr>
              <a:t>Personellerimiz </a:t>
            </a:r>
            <a:r>
              <a:rPr lang="tr-TR" dirty="0" smtClean="0">
                <a:latin typeface="Times New Roman" panose="02020603050405020304" pitchFamily="18" charset="0"/>
                <a:cs typeface="Times New Roman" panose="02020603050405020304" pitchFamily="18" charset="0"/>
              </a:rPr>
              <a:t>otellerimizde bulunan doktor ofisinden sağlık hizmeti alabilmektedir. </a:t>
            </a:r>
          </a:p>
          <a:p>
            <a:pPr marL="285750" indent="-285750">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Anlaşmalı olduğumuz özel hastanelerden indirimli faydalanabilmektedir.</a:t>
            </a:r>
          </a:p>
          <a:p>
            <a:pPr marL="285750" indent="-285750">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Doğal afetler (yangın, sel vb.) sebebiyle taşınmaz malları zarar gören personellerimizin ve ailelerinin bütün ihtiyaçlarını karşılamaktayız. </a:t>
            </a:r>
          </a:p>
          <a:p>
            <a:pPr marL="285750" indent="-285750">
              <a:buFont typeface="Wingdings" panose="05000000000000000000" pitchFamily="2" charset="2"/>
              <a:buChar char="Ø"/>
            </a:pPr>
            <a:endParaRPr lang="tr-TR" b="1"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5841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88158" y="0"/>
            <a:ext cx="10515600" cy="658457"/>
          </a:xfrm>
        </p:spPr>
        <p:txBody>
          <a:bodyPr>
            <a:normAutofit/>
          </a:bodyPr>
          <a:lstStyle/>
          <a:p>
            <a:pPr algn="ctr"/>
            <a:r>
              <a:rPr lang="tr-TR" sz="2800" b="1">
                <a:latin typeface="Times New Roman" panose="02020603050405020304" pitchFamily="18" charset="0"/>
                <a:cs typeface="Times New Roman" panose="02020603050405020304" pitchFamily="18" charset="0"/>
              </a:rPr>
              <a:t>ALANYA’DA BULUNAN TARİHİ </a:t>
            </a:r>
            <a:r>
              <a:rPr lang="tr-TR" sz="2800" b="1" smtClean="0">
                <a:latin typeface="Times New Roman" panose="02020603050405020304" pitchFamily="18" charset="0"/>
                <a:cs typeface="Times New Roman" panose="02020603050405020304" pitchFamily="18" charset="0"/>
              </a:rPr>
              <a:t>YERLER</a:t>
            </a:r>
            <a:endParaRPr lang="tr-TR" sz="280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63773" y="777923"/>
            <a:ext cx="11764370" cy="5834418"/>
          </a:xfrm>
        </p:spPr>
        <p:txBody>
          <a:bodyPr>
            <a:noAutofit/>
          </a:bodyPr>
          <a:lstStyle/>
          <a:p>
            <a:r>
              <a:rPr lang="tr-TR" sz="1800" b="1"/>
              <a:t>ALANYA KALESİ 		</a:t>
            </a:r>
            <a:r>
              <a:rPr lang="tr-TR" sz="1800" b="1" smtClean="0"/>
              <a:t>                  </a:t>
            </a:r>
            <a:r>
              <a:rPr lang="tr-TR" sz="1800" b="1" smtClean="0">
                <a:sym typeface="Wingdings" panose="05000000000000000000" pitchFamily="2" charset="2"/>
              </a:rPr>
              <a:t> </a:t>
            </a:r>
            <a:r>
              <a:rPr lang="tr-TR" sz="1800" b="1" smtClean="0"/>
              <a:t>KIZILKULE			</a:t>
            </a:r>
            <a:r>
              <a:rPr lang="tr-TR" sz="1800" b="1" smtClean="0">
                <a:sym typeface="Wingdings" panose="05000000000000000000" pitchFamily="2" charset="2"/>
              </a:rPr>
              <a:t> </a:t>
            </a:r>
            <a:r>
              <a:rPr lang="tr-TR" sz="1800" b="1" smtClean="0"/>
              <a:t>ALARA </a:t>
            </a:r>
            <a:r>
              <a:rPr lang="tr-TR" sz="1800" b="1"/>
              <a:t>KALESİ</a:t>
            </a:r>
            <a:endParaRPr lang="tr-TR" sz="1800"/>
          </a:p>
          <a:p>
            <a:r>
              <a:rPr lang="tr-TR" sz="1800" b="1"/>
              <a:t>PİSARİSSOS (ESEN TEPE</a:t>
            </a:r>
            <a:r>
              <a:rPr lang="tr-TR" sz="1800" b="1" smtClean="0"/>
              <a:t>)</a:t>
            </a:r>
            <a:r>
              <a:rPr lang="tr-TR" sz="1800" b="1"/>
              <a:t>	</a:t>
            </a:r>
            <a:r>
              <a:rPr lang="tr-TR" sz="1800" b="1" smtClean="0"/>
              <a:t> 	</a:t>
            </a:r>
            <a:r>
              <a:rPr lang="tr-TR" sz="1800" b="1" smtClean="0">
                <a:sym typeface="Wingdings" panose="05000000000000000000" pitchFamily="2" charset="2"/>
              </a:rPr>
              <a:t> </a:t>
            </a:r>
            <a:r>
              <a:rPr lang="tr-TR" sz="1800" b="1" smtClean="0"/>
              <a:t>CİBRA HARABELER		</a:t>
            </a:r>
            <a:r>
              <a:rPr lang="tr-TR" sz="1800" b="1" smtClean="0">
                <a:sym typeface="Wingdings" panose="05000000000000000000" pitchFamily="2" charset="2"/>
              </a:rPr>
              <a:t> </a:t>
            </a:r>
            <a:r>
              <a:rPr lang="tr-TR" sz="1800" b="1" smtClean="0"/>
              <a:t>HAMAXİA </a:t>
            </a:r>
            <a:r>
              <a:rPr lang="tr-TR" sz="1800" b="1"/>
              <a:t>(SİNEK KALESİ</a:t>
            </a:r>
            <a:r>
              <a:rPr lang="tr-TR" sz="1800" b="1" smtClean="0"/>
              <a:t>)</a:t>
            </a:r>
            <a:endParaRPr lang="tr-TR" sz="1800"/>
          </a:p>
          <a:p>
            <a:r>
              <a:rPr lang="tr-TR" sz="1800" b="1"/>
              <a:t>NAULA ANTİK </a:t>
            </a:r>
            <a:r>
              <a:rPr lang="tr-TR" sz="1800" b="1" smtClean="0"/>
              <a:t>KENTİ</a:t>
            </a:r>
            <a:r>
              <a:rPr lang="tr-TR" sz="1800" b="1"/>
              <a:t>		</a:t>
            </a:r>
            <a:r>
              <a:rPr lang="tr-TR" sz="1800" b="1" smtClean="0">
                <a:sym typeface="Wingdings" panose="05000000000000000000" pitchFamily="2" charset="2"/>
              </a:rPr>
              <a:t> </a:t>
            </a:r>
            <a:r>
              <a:rPr lang="tr-TR" sz="1800" b="1" smtClean="0"/>
              <a:t>LEARTESA </a:t>
            </a:r>
            <a:r>
              <a:rPr lang="tr-TR" sz="1800" b="1"/>
              <a:t>ANTİK </a:t>
            </a:r>
            <a:r>
              <a:rPr lang="tr-TR" sz="1800" b="1" smtClean="0"/>
              <a:t>KENTİ		</a:t>
            </a:r>
            <a:r>
              <a:rPr lang="tr-TR" sz="1800" b="1" smtClean="0">
                <a:sym typeface="Wingdings" panose="05000000000000000000" pitchFamily="2" charset="2"/>
              </a:rPr>
              <a:t> </a:t>
            </a:r>
            <a:r>
              <a:rPr lang="tr-TR" sz="1800" b="1" smtClean="0"/>
              <a:t>SYEDRA </a:t>
            </a:r>
            <a:r>
              <a:rPr lang="tr-TR" sz="1800" b="1"/>
              <a:t>ANTİK KENTİ</a:t>
            </a:r>
            <a:endParaRPr lang="tr-TR" sz="1800"/>
          </a:p>
          <a:p>
            <a:r>
              <a:rPr lang="tr-TR" sz="1800" b="1"/>
              <a:t>MARASSOS ANTİK </a:t>
            </a:r>
            <a:r>
              <a:rPr lang="tr-TR" sz="1800" b="1" smtClean="0"/>
              <a:t>KENTİ</a:t>
            </a:r>
            <a:r>
              <a:rPr lang="tr-TR" sz="1800" b="1"/>
              <a:t>		</a:t>
            </a:r>
            <a:r>
              <a:rPr lang="tr-TR" sz="1800" b="1" smtClean="0">
                <a:sym typeface="Wingdings" panose="05000000000000000000" pitchFamily="2" charset="2"/>
              </a:rPr>
              <a:t> </a:t>
            </a:r>
            <a:r>
              <a:rPr lang="tr-TR" sz="1800" b="1" smtClean="0"/>
              <a:t>FOSFORLU MAĞARA		</a:t>
            </a:r>
            <a:r>
              <a:rPr lang="tr-TR" sz="1800" b="1" smtClean="0">
                <a:sym typeface="Wingdings" panose="05000000000000000000" pitchFamily="2" charset="2"/>
              </a:rPr>
              <a:t> </a:t>
            </a:r>
            <a:r>
              <a:rPr lang="tr-TR" sz="1800" b="1" smtClean="0"/>
              <a:t>KORSAN </a:t>
            </a:r>
            <a:r>
              <a:rPr lang="tr-TR" sz="1800" b="1"/>
              <a:t>MAĞARASI </a:t>
            </a:r>
            <a:endParaRPr lang="tr-TR" sz="1800" smtClean="0"/>
          </a:p>
          <a:p>
            <a:r>
              <a:rPr lang="tr-TR" sz="1800" b="1" smtClean="0"/>
              <a:t>DAMLATAŞ </a:t>
            </a:r>
            <a:r>
              <a:rPr lang="tr-TR" sz="1800" b="1"/>
              <a:t>MAĞARASI 	</a:t>
            </a:r>
            <a:r>
              <a:rPr lang="tr-TR" sz="1800" b="1" smtClean="0"/>
              <a:t>	</a:t>
            </a:r>
            <a:r>
              <a:rPr lang="tr-TR" sz="1800" b="1" smtClean="0">
                <a:sym typeface="Wingdings" panose="05000000000000000000" pitchFamily="2" charset="2"/>
              </a:rPr>
              <a:t> </a:t>
            </a:r>
            <a:r>
              <a:rPr lang="tr-TR" sz="1800" b="1" smtClean="0"/>
              <a:t>DİM MAĞARASI			</a:t>
            </a:r>
            <a:r>
              <a:rPr lang="tr-TR" sz="1800" b="1" smtClean="0">
                <a:sym typeface="Wingdings" panose="05000000000000000000" pitchFamily="2" charset="2"/>
              </a:rPr>
              <a:t> </a:t>
            </a:r>
            <a:r>
              <a:rPr lang="tr-TR" sz="1800" b="1" smtClean="0"/>
              <a:t>ATATÜRK </a:t>
            </a:r>
            <a:r>
              <a:rPr lang="tr-TR" sz="1800" b="1"/>
              <a:t>EV VE </a:t>
            </a:r>
            <a:r>
              <a:rPr lang="tr-TR" sz="1800" b="1" smtClean="0"/>
              <a:t>MÜZESİ</a:t>
            </a:r>
            <a:endParaRPr lang="tr-TR" sz="1800"/>
          </a:p>
          <a:p>
            <a:r>
              <a:rPr lang="tr-TR" sz="1800" b="1"/>
              <a:t>KADIİNİ MAĞARASI 		</a:t>
            </a:r>
            <a:r>
              <a:rPr lang="tr-TR" sz="1800" b="1" smtClean="0">
                <a:sym typeface="Wingdings" panose="05000000000000000000" pitchFamily="2" charset="2"/>
              </a:rPr>
              <a:t> </a:t>
            </a:r>
            <a:r>
              <a:rPr lang="tr-TR" sz="1800" b="1" smtClean="0"/>
              <a:t>SERAPSU HAN			</a:t>
            </a:r>
            <a:r>
              <a:rPr lang="tr-TR" sz="1800" b="1" smtClean="0">
                <a:sym typeface="Wingdings" panose="05000000000000000000" pitchFamily="2" charset="2"/>
              </a:rPr>
              <a:t> </a:t>
            </a:r>
            <a:r>
              <a:rPr lang="tr-TR" sz="1800" b="1" smtClean="0"/>
              <a:t>HÜSEYİN </a:t>
            </a:r>
            <a:r>
              <a:rPr lang="tr-TR" sz="1800" b="1"/>
              <a:t>AZAKOĞLU KENT MÜZESİ</a:t>
            </a:r>
            <a:endParaRPr lang="tr-TR" sz="1800"/>
          </a:p>
          <a:p>
            <a:r>
              <a:rPr lang="tr-TR" sz="1800" b="1" smtClean="0"/>
              <a:t>KARGIHAN</a:t>
            </a:r>
            <a:r>
              <a:rPr lang="tr-TR" sz="1800" b="1"/>
              <a:t>			</a:t>
            </a:r>
            <a:r>
              <a:rPr lang="tr-TR" sz="1800" b="1" smtClean="0">
                <a:sym typeface="Wingdings" panose="05000000000000000000" pitchFamily="2" charset="2"/>
              </a:rPr>
              <a:t> </a:t>
            </a:r>
            <a:r>
              <a:rPr lang="tr-TR" sz="1800" b="1" smtClean="0"/>
              <a:t>ALARA HAN			</a:t>
            </a:r>
            <a:r>
              <a:rPr lang="tr-TR" sz="1800" b="1" smtClean="0">
                <a:sym typeface="Wingdings" panose="05000000000000000000" pitchFamily="2" charset="2"/>
              </a:rPr>
              <a:t> </a:t>
            </a:r>
            <a:r>
              <a:rPr lang="tr-TR" sz="1800" b="1" smtClean="0"/>
              <a:t>ANDIZLI </a:t>
            </a:r>
            <a:r>
              <a:rPr lang="tr-TR" sz="1800" b="1"/>
              <a:t>EMİR BEDRÜDDİN CAMİSİ</a:t>
            </a:r>
            <a:endParaRPr lang="tr-TR" sz="1800"/>
          </a:p>
          <a:p>
            <a:r>
              <a:rPr lang="tr-TR" sz="1800" b="1"/>
              <a:t>ALANYA ARKEOLOJİ </a:t>
            </a:r>
            <a:r>
              <a:rPr lang="tr-TR" sz="1800" b="1" smtClean="0"/>
              <a:t>MÜZESİ</a:t>
            </a:r>
            <a:r>
              <a:rPr lang="tr-TR" sz="1800" b="1"/>
              <a:t>	</a:t>
            </a:r>
            <a:r>
              <a:rPr lang="tr-TR" sz="1800" b="1" smtClean="0">
                <a:sym typeface="Wingdings" panose="05000000000000000000" pitchFamily="2" charset="2"/>
              </a:rPr>
              <a:t> </a:t>
            </a:r>
            <a:r>
              <a:rPr lang="tr-TR" sz="1800" b="1" smtClean="0"/>
              <a:t>İNCEKUM PLAJI			</a:t>
            </a:r>
            <a:r>
              <a:rPr lang="tr-TR" sz="1800" b="1" smtClean="0">
                <a:sym typeface="Wingdings" panose="05000000000000000000" pitchFamily="2" charset="2"/>
              </a:rPr>
              <a:t> </a:t>
            </a:r>
            <a:r>
              <a:rPr lang="tr-TR" sz="1800" b="1" smtClean="0"/>
              <a:t>ULAŞ PLAJI</a:t>
            </a:r>
            <a:endParaRPr lang="tr-TR" sz="1800"/>
          </a:p>
          <a:p>
            <a:r>
              <a:rPr lang="tr-TR" sz="1800" b="1"/>
              <a:t>DAMLATAŞ </a:t>
            </a:r>
            <a:r>
              <a:rPr lang="tr-TR" sz="1800" b="1" smtClean="0"/>
              <a:t>PLAJI</a:t>
            </a:r>
            <a:r>
              <a:rPr lang="tr-TR" sz="1800" b="1"/>
              <a:t>			</a:t>
            </a:r>
            <a:r>
              <a:rPr lang="tr-TR" sz="1800" b="1" smtClean="0">
                <a:sym typeface="Wingdings" panose="05000000000000000000" pitchFamily="2" charset="2"/>
              </a:rPr>
              <a:t> </a:t>
            </a:r>
            <a:r>
              <a:rPr lang="tr-TR" sz="1800" b="1" smtClean="0"/>
              <a:t>KLEOPATRA PLAJI</a:t>
            </a:r>
            <a:r>
              <a:rPr lang="tr-TR" sz="1800" b="1"/>
              <a:t>		</a:t>
            </a:r>
            <a:r>
              <a:rPr lang="tr-TR" sz="1800" b="1" smtClean="0"/>
              <a:t>	</a:t>
            </a:r>
            <a:r>
              <a:rPr lang="tr-TR" sz="1800" b="1" smtClean="0">
                <a:sym typeface="Wingdings" panose="05000000000000000000" pitchFamily="2" charset="2"/>
              </a:rPr>
              <a:t> </a:t>
            </a:r>
            <a:r>
              <a:rPr lang="tr-TR" sz="1800" b="1" smtClean="0"/>
              <a:t>SÜLEYMANİYE </a:t>
            </a:r>
            <a:r>
              <a:rPr lang="tr-TR" sz="1800" b="1"/>
              <a:t>CAMİSİ 	</a:t>
            </a:r>
            <a:endParaRPr lang="tr-TR" sz="1800"/>
          </a:p>
          <a:p>
            <a:r>
              <a:rPr lang="tr-TR" sz="1800" b="1"/>
              <a:t>TOPHANE MESCİDİ 		</a:t>
            </a:r>
            <a:r>
              <a:rPr lang="tr-TR" sz="1800" b="1" smtClean="0">
                <a:sym typeface="Wingdings" panose="05000000000000000000" pitchFamily="2" charset="2"/>
              </a:rPr>
              <a:t> </a:t>
            </a:r>
            <a:r>
              <a:rPr lang="tr-TR" sz="1800" b="1" smtClean="0"/>
              <a:t>AKŞEBE </a:t>
            </a:r>
            <a:r>
              <a:rPr lang="tr-TR" sz="1800" b="1"/>
              <a:t>SULTAN </a:t>
            </a:r>
            <a:r>
              <a:rPr lang="tr-TR" sz="1800" b="1" smtClean="0"/>
              <a:t>CAMİSİ</a:t>
            </a:r>
            <a:r>
              <a:rPr lang="tr-TR" sz="1800" b="1"/>
              <a:t>		</a:t>
            </a:r>
            <a:r>
              <a:rPr lang="tr-TR" sz="1800" b="1" smtClean="0">
                <a:sym typeface="Wingdings" panose="05000000000000000000" pitchFamily="2" charset="2"/>
              </a:rPr>
              <a:t> </a:t>
            </a:r>
            <a:r>
              <a:rPr lang="tr-TR" sz="1800" b="1" smtClean="0"/>
              <a:t>SİTTİ </a:t>
            </a:r>
            <a:r>
              <a:rPr lang="tr-TR" sz="1800" b="1"/>
              <a:t>ZEYNEP </a:t>
            </a:r>
            <a:r>
              <a:rPr lang="tr-TR" sz="1800" b="1" smtClean="0"/>
              <a:t>TÜRBESİ</a:t>
            </a:r>
            <a:endParaRPr lang="tr-TR" sz="1800"/>
          </a:p>
          <a:p>
            <a:r>
              <a:rPr lang="tr-TR" sz="1800" b="1"/>
              <a:t>HIDIRELLEZ </a:t>
            </a:r>
            <a:r>
              <a:rPr lang="tr-TR" sz="1800" b="1" smtClean="0"/>
              <a:t>KİLİSESİ</a:t>
            </a:r>
            <a:r>
              <a:rPr lang="tr-TR" sz="1800" b="1"/>
              <a:t>		</a:t>
            </a:r>
            <a:r>
              <a:rPr lang="tr-TR" sz="1800" b="1" smtClean="0">
                <a:sym typeface="Wingdings" panose="05000000000000000000" pitchFamily="2" charset="2"/>
              </a:rPr>
              <a:t> </a:t>
            </a:r>
            <a:r>
              <a:rPr lang="tr-TR" sz="1800" b="1" smtClean="0"/>
              <a:t>AYA </a:t>
            </a:r>
            <a:r>
              <a:rPr lang="tr-TR" sz="1800" b="1"/>
              <a:t>YORGİ </a:t>
            </a:r>
            <a:r>
              <a:rPr lang="tr-TR" sz="1800" b="1" smtClean="0"/>
              <a:t>KİLİSESİ</a:t>
            </a:r>
            <a:r>
              <a:rPr lang="tr-TR" sz="1800"/>
              <a:t>	</a:t>
            </a:r>
            <a:r>
              <a:rPr lang="tr-TR" sz="1800" smtClean="0"/>
              <a:t>	</a:t>
            </a:r>
            <a:r>
              <a:rPr lang="tr-TR" sz="1800" b="1" smtClean="0">
                <a:sym typeface="Wingdings" panose="05000000000000000000" pitchFamily="2" charset="2"/>
              </a:rPr>
              <a:t> </a:t>
            </a:r>
            <a:r>
              <a:rPr lang="tr-TR" sz="1800" b="1" smtClean="0"/>
              <a:t>GÜLEFŞEN </a:t>
            </a:r>
            <a:r>
              <a:rPr lang="tr-TR" sz="1800" b="1"/>
              <a:t>KÖŞKÜ </a:t>
            </a:r>
            <a:r>
              <a:rPr lang="tr-TR" sz="1800" b="1" smtClean="0"/>
              <a:t>		</a:t>
            </a:r>
          </a:p>
          <a:p>
            <a:r>
              <a:rPr lang="tr-TR" sz="1800" b="1" smtClean="0"/>
              <a:t>ALANYA </a:t>
            </a:r>
            <a:r>
              <a:rPr lang="tr-TR" sz="1800" b="1"/>
              <a:t>BELEDİYESİ </a:t>
            </a:r>
            <a:r>
              <a:rPr lang="tr-TR" sz="1800" b="1" smtClean="0"/>
              <a:t>KENT ARŞİVİ</a:t>
            </a:r>
            <a:r>
              <a:rPr lang="tr-TR" sz="1800" b="1"/>
              <a:t>	</a:t>
            </a:r>
            <a:r>
              <a:rPr lang="tr-TR" sz="1800" b="1" smtClean="0">
                <a:sym typeface="Wingdings" panose="05000000000000000000" pitchFamily="2" charset="2"/>
              </a:rPr>
              <a:t> </a:t>
            </a:r>
            <a:r>
              <a:rPr lang="tr-TR" sz="1800" b="1" smtClean="0"/>
              <a:t>HASANAĞALAR </a:t>
            </a:r>
            <a:r>
              <a:rPr lang="tr-TR" sz="1800" b="1"/>
              <a:t>KONAĞI </a:t>
            </a:r>
            <a:r>
              <a:rPr lang="tr-TR" sz="1800" b="1" smtClean="0"/>
              <a:t>		</a:t>
            </a:r>
            <a:r>
              <a:rPr lang="tr-TR" sz="1800" b="1" smtClean="0">
                <a:sym typeface="Wingdings" panose="05000000000000000000" pitchFamily="2" charset="2"/>
              </a:rPr>
              <a:t> </a:t>
            </a:r>
            <a:r>
              <a:rPr lang="tr-TR" sz="1800" b="1" smtClean="0"/>
              <a:t>HASBAHÇE KÖŞKÜ</a:t>
            </a:r>
            <a:endParaRPr lang="tr-TR" sz="1800"/>
          </a:p>
          <a:p>
            <a:r>
              <a:rPr lang="tr-TR" sz="1800" b="1"/>
              <a:t>ÖMÜRLÜ KEMAL ATLI KÜLTÜR </a:t>
            </a:r>
            <a:r>
              <a:rPr lang="tr-TR" sz="1800" b="1" smtClean="0"/>
              <a:t>EVİ</a:t>
            </a:r>
            <a:r>
              <a:rPr lang="tr-TR" sz="1800" b="1"/>
              <a:t> </a:t>
            </a:r>
            <a:endParaRPr lang="tr-TR" sz="1800"/>
          </a:p>
          <a:p>
            <a:r>
              <a:rPr lang="tr-TR" sz="1800" b="1"/>
              <a:t>SANDIK EMİNİ KAYHANLAR EVİ ALANYA KALESİ GELENEKSEL EL SANATLARI MERKEZİ VE </a:t>
            </a:r>
            <a:r>
              <a:rPr lang="tr-TR" sz="1800" b="1" smtClean="0"/>
              <a:t>HERBARYUM</a:t>
            </a:r>
            <a:r>
              <a:rPr lang="tr-TR" sz="1800" b="1"/>
              <a:t> </a:t>
            </a:r>
            <a:endParaRPr lang="tr-TR" sz="1800"/>
          </a:p>
          <a:p>
            <a:r>
              <a:rPr lang="tr-TR" sz="1800" b="1"/>
              <a:t>HAGİOUS CONSTANTİNOUS VE MİKAİL ARCHANGELOS </a:t>
            </a:r>
            <a:r>
              <a:rPr lang="tr-TR" sz="1800" b="1" smtClean="0"/>
              <a:t>KİLİSELERİ</a:t>
            </a:r>
            <a:endParaRPr lang="tr-TR" sz="1800"/>
          </a:p>
        </p:txBody>
      </p:sp>
    </p:spTree>
    <p:extLst>
      <p:ext uri="{BB962C8B-B14F-4D97-AF65-F5344CB8AC3E}">
        <p14:creationId xmlns:p14="http://schemas.microsoft.com/office/powerpoint/2010/main" val="832795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24234" y="133113"/>
            <a:ext cx="9943531" cy="562923"/>
          </a:xfrm>
        </p:spPr>
        <p:txBody>
          <a:bodyPr>
            <a:normAutofit/>
          </a:bodyPr>
          <a:lstStyle/>
          <a:p>
            <a:r>
              <a:rPr lang="tr-TR" sz="2400" b="1">
                <a:latin typeface="Times New Roman" panose="02020603050405020304" pitchFamily="18" charset="0"/>
                <a:cs typeface="Times New Roman" panose="02020603050405020304" pitchFamily="18" charset="0"/>
              </a:rPr>
              <a:t>MÜZE VE ÖREN YERLERİNDE UYULMASI GEREKEN KURALLAR</a:t>
            </a:r>
            <a:endParaRPr lang="tr-TR" sz="240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17192" y="696036"/>
            <a:ext cx="11274474" cy="6018663"/>
          </a:xfrm>
        </p:spPr>
        <p:txBody>
          <a:bodyPr>
            <a:noAutofit/>
          </a:bodyPr>
          <a:lstStyle/>
          <a:p>
            <a:r>
              <a:rPr lang="tr-TR" sz="2000">
                <a:latin typeface="Times New Roman" panose="02020603050405020304" pitchFamily="18" charset="0"/>
                <a:cs typeface="Times New Roman" panose="02020603050405020304" pitchFamily="18" charset="0"/>
              </a:rPr>
              <a:t>Ziyaret edilecek yere gitmeden önce mutlaka bilgi alınız. (Ziyaret saati, uyulması gereken kurallar, fotoğraf vb.)</a:t>
            </a:r>
          </a:p>
          <a:p>
            <a:r>
              <a:rPr lang="tr-TR" sz="2000">
                <a:latin typeface="Times New Roman" panose="02020603050405020304" pitchFamily="18" charset="0"/>
                <a:cs typeface="Times New Roman" panose="02020603050405020304" pitchFamily="18" charset="0"/>
              </a:rPr>
              <a:t>Tarihi alanlara, eserlere zarar vermeyiniz.</a:t>
            </a:r>
          </a:p>
          <a:p>
            <a:r>
              <a:rPr lang="tr-TR" sz="2000">
                <a:latin typeface="Times New Roman" panose="02020603050405020304" pitchFamily="18" charset="0"/>
                <a:cs typeface="Times New Roman" panose="02020603050405020304" pitchFamily="18" charset="0"/>
              </a:rPr>
              <a:t>Müze ve ören yerlerinde eserlere dokunmayınız ve zarar vermeyiniz.</a:t>
            </a:r>
          </a:p>
          <a:p>
            <a:r>
              <a:rPr lang="tr-TR" sz="2000">
                <a:latin typeface="Times New Roman" panose="02020603050405020304" pitchFamily="18" charset="0"/>
                <a:cs typeface="Times New Roman" panose="02020603050405020304" pitchFamily="18" charset="0"/>
              </a:rPr>
              <a:t>Tarihi alanlarda ateş yakmayınız.</a:t>
            </a:r>
          </a:p>
          <a:p>
            <a:r>
              <a:rPr lang="tr-TR" sz="2000">
                <a:latin typeface="Times New Roman" panose="02020603050405020304" pitchFamily="18" charset="0"/>
                <a:cs typeface="Times New Roman" panose="02020603050405020304" pitchFamily="18" charset="0"/>
              </a:rPr>
              <a:t>Ziyaret edilen yerlerden obje almayınız.</a:t>
            </a:r>
          </a:p>
          <a:p>
            <a:r>
              <a:rPr lang="tr-TR" sz="2000">
                <a:latin typeface="Times New Roman" panose="02020603050405020304" pitchFamily="18" charset="0"/>
                <a:cs typeface="Times New Roman" panose="02020603050405020304" pitchFamily="18" charset="0"/>
              </a:rPr>
              <a:t>Dini hassasiyetleri göz önünde bulundurarak kıyafet seçiminize dikkat ediniz, ayakkabı ile girilmemesi gereken yerlerde ayakkabınızı çıkartınız.</a:t>
            </a:r>
          </a:p>
          <a:p>
            <a:r>
              <a:rPr lang="tr-TR" sz="2000">
                <a:latin typeface="Times New Roman" panose="02020603050405020304" pitchFamily="18" charset="0"/>
                <a:cs typeface="Times New Roman" panose="02020603050405020304" pitchFamily="18" charset="0"/>
              </a:rPr>
              <a:t>Topluma açk yerlerde yüksek sesle konuşmayınız.</a:t>
            </a:r>
          </a:p>
          <a:p>
            <a:r>
              <a:rPr lang="tr-TR" sz="2000">
                <a:latin typeface="Times New Roman" panose="02020603050405020304" pitchFamily="18" charset="0"/>
                <a:cs typeface="Times New Roman" panose="02020603050405020304" pitchFamily="18" charset="0"/>
              </a:rPr>
              <a:t>Tehdit altındaki yaban hayatı ürünlerinden üretilmiş olan illegal ürünleri satın almayınz.</a:t>
            </a:r>
          </a:p>
          <a:p>
            <a:r>
              <a:rPr lang="tr-TR" sz="2000">
                <a:latin typeface="Times New Roman" panose="02020603050405020304" pitchFamily="18" charset="0"/>
                <a:cs typeface="Times New Roman" panose="02020603050405020304" pitchFamily="18" charset="0"/>
              </a:rPr>
              <a:t>Ziyaret edilen yerlere çöp atmayınız.</a:t>
            </a:r>
          </a:p>
          <a:p>
            <a:r>
              <a:rPr lang="tr-TR" sz="2000">
                <a:latin typeface="Times New Roman" panose="02020603050405020304" pitchFamily="18" charset="0"/>
                <a:cs typeface="Times New Roman" panose="02020603050405020304" pitchFamily="18" charset="0"/>
              </a:rPr>
              <a:t>Anlatılanları dikkatle dinleyiniz, tek başna hareket etmeyiniz ve merak edileni rehberinize sorunuz.</a:t>
            </a:r>
          </a:p>
          <a:p>
            <a:r>
              <a:rPr lang="tr-TR" sz="2000">
                <a:latin typeface="Times New Roman" panose="02020603050405020304" pitchFamily="18" charset="0"/>
                <a:cs typeface="Times New Roman" panose="02020603050405020304" pitchFamily="18" charset="0"/>
              </a:rPr>
              <a:t>Ziyaret edilen yerdeki bitki ve hayvanlara zarar vermeyiniz.</a:t>
            </a:r>
          </a:p>
          <a:p>
            <a:r>
              <a:rPr lang="tr-TR" sz="2000">
                <a:latin typeface="Times New Roman" panose="02020603050405020304" pitchFamily="18" charset="0"/>
                <a:cs typeface="Times New Roman" panose="02020603050405020304" pitchFamily="18" charset="0"/>
              </a:rPr>
              <a:t>Fotoğraf çekme konusunda kurallara uyunuz.</a:t>
            </a:r>
          </a:p>
          <a:p>
            <a:r>
              <a:rPr lang="tr-TR" sz="2000">
                <a:latin typeface="Times New Roman" panose="02020603050405020304" pitchFamily="18" charset="0"/>
                <a:cs typeface="Times New Roman" panose="02020603050405020304" pitchFamily="18" charset="0"/>
              </a:rPr>
              <a:t>Etkinlikler boyunca kadınların ve çocukların özel alanlarına girmeyiniz ve özellikle çocukların etkileneceği davranışlardan kaçınınız</a:t>
            </a:r>
            <a:r>
              <a:rPr lang="tr-TR" sz="2000" smtClean="0">
                <a:latin typeface="Times New Roman" panose="02020603050405020304" pitchFamily="18" charset="0"/>
                <a:cs typeface="Times New Roman" panose="02020603050405020304" pitchFamily="18" charset="0"/>
              </a:rPr>
              <a:t>.</a:t>
            </a:r>
            <a:endParaRPr lang="tr-TR"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762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467388"/>
          </a:xfrm>
        </p:spPr>
        <p:txBody>
          <a:bodyPr>
            <a:normAutofit fontScale="90000"/>
          </a:bodyPr>
          <a:lstStyle/>
          <a:p>
            <a:pPr algn="ctr"/>
            <a:r>
              <a:rPr lang="tr-TR" sz="2800" b="1"/>
              <a:t>ALANYA BELEDİYESİ 2025 YILI </a:t>
            </a:r>
            <a:r>
              <a:rPr lang="tr-TR" sz="2800" b="1"/>
              <a:t>ETKİNLİK </a:t>
            </a:r>
            <a:r>
              <a:rPr lang="tr-TR" sz="2800" b="1" smtClean="0"/>
              <a:t>TAKVİMİ</a:t>
            </a:r>
            <a:endParaRPr lang="tr-TR" sz="2800" b="1"/>
          </a:p>
        </p:txBody>
      </p:sp>
      <p:sp>
        <p:nvSpPr>
          <p:cNvPr id="3" name="İçerik Yer Tutucusu 2"/>
          <p:cNvSpPr>
            <a:spLocks noGrp="1"/>
          </p:cNvSpPr>
          <p:nvPr>
            <p:ph idx="1"/>
          </p:nvPr>
        </p:nvSpPr>
        <p:spPr>
          <a:xfrm>
            <a:off x="838200" y="1255596"/>
            <a:ext cx="10515600" cy="5076966"/>
          </a:xfrm>
        </p:spPr>
        <p:txBody>
          <a:bodyPr>
            <a:noAutofit/>
          </a:bodyPr>
          <a:lstStyle/>
          <a:p>
            <a:pPr lvl="0" fontAlgn="base"/>
            <a:r>
              <a:rPr lang="tr-TR" sz="2400">
                <a:latin typeface="Times New Roman" panose="02020603050405020304" pitchFamily="18" charset="0"/>
                <a:cs typeface="Times New Roman" panose="02020603050405020304" pitchFamily="18" charset="0"/>
              </a:rPr>
              <a:t>26 – 27 Nisan Uluslararası Çocuk Festivali</a:t>
            </a:r>
          </a:p>
          <a:p>
            <a:pPr lvl="0" fontAlgn="base"/>
            <a:r>
              <a:rPr lang="tr-TR" sz="2400">
                <a:latin typeface="Times New Roman" panose="02020603050405020304" pitchFamily="18" charset="0"/>
                <a:cs typeface="Times New Roman" panose="02020603050405020304" pitchFamily="18" charset="0"/>
              </a:rPr>
              <a:t>23 – 25 Mayıs 23. Alanya Turizm Festivali</a:t>
            </a:r>
          </a:p>
          <a:p>
            <a:pPr lvl="0" fontAlgn="base"/>
            <a:r>
              <a:rPr lang="tr-TR" sz="2400">
                <a:latin typeface="Times New Roman" panose="02020603050405020304" pitchFamily="18" charset="0"/>
                <a:cs typeface="Times New Roman" panose="02020603050405020304" pitchFamily="18" charset="0"/>
              </a:rPr>
              <a:t>11 – 15 Haziran Volleyball World Beach Pro Tour Challenge Turnuvası</a:t>
            </a:r>
          </a:p>
          <a:p>
            <a:pPr lvl="0" fontAlgn="base"/>
            <a:r>
              <a:rPr lang="tr-TR" sz="2400">
                <a:latin typeface="Times New Roman" panose="02020603050405020304" pitchFamily="18" charset="0"/>
                <a:cs typeface="Times New Roman" panose="02020603050405020304" pitchFamily="18" charset="0"/>
              </a:rPr>
              <a:t>24 – 28 Haziran Ramazan Demirci Açıkalan Hentbol Turnuvası</a:t>
            </a:r>
          </a:p>
          <a:p>
            <a:pPr lvl="0" fontAlgn="base"/>
            <a:r>
              <a:rPr lang="tr-TR" sz="2400">
                <a:latin typeface="Times New Roman" panose="02020603050405020304" pitchFamily="18" charset="0"/>
                <a:cs typeface="Times New Roman" panose="02020603050405020304" pitchFamily="18" charset="0"/>
              </a:rPr>
              <a:t>3 – 13 Temmuz Plaj Voleybolu Avrupa Şampiyonası</a:t>
            </a:r>
          </a:p>
          <a:p>
            <a:pPr lvl="0" fontAlgn="base"/>
            <a:r>
              <a:rPr lang="tr-TR" sz="2400">
                <a:latin typeface="Times New Roman" panose="02020603050405020304" pitchFamily="18" charset="0"/>
                <a:cs typeface="Times New Roman" panose="02020603050405020304" pitchFamily="18" charset="0"/>
              </a:rPr>
              <a:t>31 Temmuz – 3 Ağustos Gökbel Yağlı Pehlivan Güreşleri</a:t>
            </a:r>
          </a:p>
          <a:p>
            <a:pPr lvl="0" fontAlgn="base"/>
            <a:r>
              <a:rPr lang="tr-TR" sz="2400">
                <a:latin typeface="Times New Roman" panose="02020603050405020304" pitchFamily="18" charset="0"/>
                <a:cs typeface="Times New Roman" panose="02020603050405020304" pitchFamily="18" charset="0"/>
              </a:rPr>
              <a:t>25 – 28 Eylül 20. Uluslararası Caz Festivali</a:t>
            </a:r>
          </a:p>
          <a:p>
            <a:pPr lvl="0" fontAlgn="base"/>
            <a:r>
              <a:rPr lang="tr-TR" sz="2400">
                <a:latin typeface="Times New Roman" panose="02020603050405020304" pitchFamily="18" charset="0"/>
                <a:cs typeface="Times New Roman" panose="02020603050405020304" pitchFamily="18" charset="0"/>
              </a:rPr>
              <a:t>10 – 12 Ekim Tropikal Meyve Festivali</a:t>
            </a:r>
          </a:p>
          <a:p>
            <a:pPr lvl="0" fontAlgn="base"/>
            <a:r>
              <a:rPr lang="tr-TR" sz="2400">
                <a:latin typeface="Times New Roman" panose="02020603050405020304" pitchFamily="18" charset="0"/>
                <a:cs typeface="Times New Roman" panose="02020603050405020304" pitchFamily="18" charset="0"/>
              </a:rPr>
              <a:t>25 – 26 Ekim Alanya Uluslararası Triatlonu</a:t>
            </a:r>
          </a:p>
          <a:p>
            <a:pPr lvl="0" fontAlgn="base"/>
            <a:r>
              <a:rPr lang="tr-TR" sz="2400">
                <a:latin typeface="Times New Roman" panose="02020603050405020304" pitchFamily="18" charset="0"/>
                <a:cs typeface="Times New Roman" panose="02020603050405020304" pitchFamily="18" charset="0"/>
              </a:rPr>
              <a:t>1 – 30 Kasım Taş Heykel Sempozyumu</a:t>
            </a:r>
          </a:p>
          <a:p>
            <a:pPr lvl="0" fontAlgn="base"/>
            <a:r>
              <a:rPr lang="tr-TR" sz="2400">
                <a:latin typeface="Times New Roman" panose="02020603050405020304" pitchFamily="18" charset="0"/>
                <a:cs typeface="Times New Roman" panose="02020603050405020304" pitchFamily="18" charset="0"/>
              </a:rPr>
              <a:t>13 – 14 Aralık Uluslararası </a:t>
            </a:r>
            <a:r>
              <a:rPr lang="tr-TR" sz="2400">
                <a:latin typeface="Times New Roman" panose="02020603050405020304" pitchFamily="18" charset="0"/>
                <a:cs typeface="Times New Roman" panose="02020603050405020304" pitchFamily="18" charset="0"/>
              </a:rPr>
              <a:t>Noel </a:t>
            </a:r>
            <a:r>
              <a:rPr lang="tr-TR" sz="2400" smtClean="0">
                <a:latin typeface="Times New Roman" panose="02020603050405020304" pitchFamily="18" charset="0"/>
                <a:cs typeface="Times New Roman" panose="02020603050405020304" pitchFamily="18" charset="0"/>
              </a:rPr>
              <a:t>Pazarı</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2840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58000"/>
          </a:xfrm>
        </p:spPr>
      </p:pic>
    </p:spTree>
    <p:extLst>
      <p:ext uri="{BB962C8B-B14F-4D97-AF65-F5344CB8AC3E}">
        <p14:creationId xmlns:p14="http://schemas.microsoft.com/office/powerpoint/2010/main" val="2154090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304799" y="455752"/>
            <a:ext cx="7121236" cy="2826327"/>
          </a:xfrm>
        </p:spPr>
        <p:txBody>
          <a:bodyPr>
            <a:normAutofit fontScale="90000"/>
          </a:bodyPr>
          <a:lstStyle/>
          <a:p>
            <a:pPr lvl="0" fontAlgn="base"/>
            <a:r>
              <a:rPr lang="tr-TR" sz="2200" b="1" dirty="0" smtClean="0">
                <a:latin typeface="Times New Roman" panose="02020603050405020304" pitchFamily="18" charset="0"/>
                <a:cs typeface="Times New Roman" panose="02020603050405020304" pitchFamily="18" charset="0"/>
              </a:rPr>
              <a:t>VİZYONUMUZ</a:t>
            </a:r>
            <a:r>
              <a:rPr lang="tr-TR" sz="1800" smtClean="0">
                <a:solidFill>
                  <a:schemeClr val="bg2">
                    <a:lumMod val="50000"/>
                  </a:schemeClr>
                </a:solidFill>
                <a:latin typeface="Arial Black" panose="020B0A04020102020204" pitchFamily="34" charset="0"/>
              </a:rPr>
              <a:t/>
            </a:r>
            <a:br>
              <a:rPr lang="tr-TR" sz="1800" smtClean="0">
                <a:solidFill>
                  <a:schemeClr val="bg2">
                    <a:lumMod val="50000"/>
                  </a:schemeClr>
                </a:solidFill>
                <a:latin typeface="Arial Black" panose="020B0A04020102020204" pitchFamily="34" charset="0"/>
              </a:rPr>
            </a:br>
            <a:r>
              <a:rPr lang="tr-TR" sz="1800" smtClean="0">
                <a:solidFill>
                  <a:schemeClr val="bg2">
                    <a:lumMod val="50000"/>
                  </a:schemeClr>
                </a:solidFill>
                <a:latin typeface="Arial Black" panose="020B0A04020102020204" pitchFamily="34" charset="0"/>
              </a:rPr>
              <a:t/>
            </a:r>
            <a:br>
              <a:rPr lang="tr-TR" sz="1800" smtClean="0">
                <a:solidFill>
                  <a:schemeClr val="bg2">
                    <a:lumMod val="50000"/>
                  </a:schemeClr>
                </a:solidFill>
                <a:latin typeface="Arial Black" panose="020B0A04020102020204" pitchFamily="34" charset="0"/>
              </a:rPr>
            </a:br>
            <a:r>
              <a:rPr lang="tr-TR" sz="2200" smtClean="0">
                <a:latin typeface="Times New Roman" panose="02020603050405020304" pitchFamily="18" charset="0"/>
                <a:cs typeface="Times New Roman" panose="02020603050405020304" pitchFamily="18" charset="0"/>
              </a:rPr>
              <a:t>Tuğra Suit Hotel </a:t>
            </a:r>
            <a:r>
              <a:rPr lang="tr-TR" sz="2200">
                <a:latin typeface="Times New Roman" panose="02020603050405020304" pitchFamily="18" charset="0"/>
                <a:cs typeface="Times New Roman" panose="02020603050405020304" pitchFamily="18" charset="0"/>
              </a:rPr>
              <a:t>ailesi olarak şehir dışı otelcilik anlayışında tercih edilen bir tesis olmak.</a:t>
            </a:r>
            <a:br>
              <a:rPr lang="tr-TR" sz="2200">
                <a:latin typeface="Times New Roman" panose="02020603050405020304" pitchFamily="18" charset="0"/>
                <a:cs typeface="Times New Roman" panose="02020603050405020304" pitchFamily="18" charset="0"/>
              </a:rPr>
            </a:br>
            <a:r>
              <a:rPr lang="tr-TR" sz="2200" smtClean="0">
                <a:latin typeface="Times New Roman" panose="02020603050405020304" pitchFamily="18" charset="0"/>
                <a:cs typeface="Times New Roman" panose="02020603050405020304" pitchFamily="18" charset="0"/>
              </a:rPr>
              <a:t>Kaliteli</a:t>
            </a:r>
            <a:r>
              <a:rPr lang="tr-TR" sz="2200">
                <a:latin typeface="Times New Roman" panose="02020603050405020304" pitchFamily="18" charset="0"/>
                <a:cs typeface="Times New Roman" panose="02020603050405020304" pitchFamily="18" charset="0"/>
              </a:rPr>
              <a:t>, nezip ve sürdürülebilir hizmetlerimiz ile misafir memnuniyetini sağlamak.</a:t>
            </a:r>
            <a:br>
              <a:rPr lang="tr-TR" sz="2200">
                <a:latin typeface="Times New Roman" panose="02020603050405020304" pitchFamily="18" charset="0"/>
                <a:cs typeface="Times New Roman" panose="02020603050405020304" pitchFamily="18" charset="0"/>
              </a:rPr>
            </a:br>
            <a:r>
              <a:rPr lang="tr-TR" sz="2200" smtClean="0">
                <a:latin typeface="Times New Roman" panose="02020603050405020304" pitchFamily="18" charset="0"/>
                <a:cs typeface="Times New Roman" panose="02020603050405020304" pitchFamily="18" charset="0"/>
              </a:rPr>
              <a:t>Kalite </a:t>
            </a:r>
            <a:r>
              <a:rPr lang="tr-TR" sz="2200">
                <a:latin typeface="Times New Roman" panose="02020603050405020304" pitchFamily="18" charset="0"/>
                <a:cs typeface="Times New Roman" panose="02020603050405020304" pitchFamily="18" charset="0"/>
              </a:rPr>
              <a:t>ve güven anlayışı içinde bir sonraki tatil planınızın yine tek adresi olmak </a:t>
            </a:r>
            <a:r>
              <a:rPr lang="tr-TR" sz="2200" smtClean="0">
                <a:latin typeface="Times New Roman" panose="02020603050405020304" pitchFamily="18" charset="0"/>
                <a:cs typeface="Times New Roman" panose="02020603050405020304" pitchFamily="18" charset="0"/>
              </a:rPr>
              <a:t>istiyoruz</a:t>
            </a:r>
            <a:r>
              <a:rPr lang="tr-TR" sz="2200">
                <a:latin typeface="Times New Roman" panose="02020603050405020304" pitchFamily="18" charset="0"/>
                <a:cs typeface="Times New Roman" panose="02020603050405020304" pitchFamily="18" charset="0"/>
              </a:rPr>
              <a:t>, ayrıcalıklı</a:t>
            </a:r>
            <a:r>
              <a:rPr lang="tr-TR" sz="2200" smtClean="0">
                <a:latin typeface="Times New Roman" panose="02020603050405020304" pitchFamily="18" charset="0"/>
                <a:cs typeface="Times New Roman" panose="02020603050405020304" pitchFamily="18" charset="0"/>
              </a:rPr>
              <a:t>.</a:t>
            </a:r>
            <a:r>
              <a:rPr lang="tr-TR" sz="2200">
                <a:latin typeface="Times New Roman" panose="02020603050405020304" pitchFamily="18" charset="0"/>
                <a:cs typeface="Times New Roman" panose="02020603050405020304" pitchFamily="18" charset="0"/>
              </a:rPr>
              <a:t/>
            </a:r>
            <a:br>
              <a:rPr lang="tr-TR" sz="2200">
                <a:latin typeface="Times New Roman" panose="02020603050405020304" pitchFamily="18" charset="0"/>
                <a:cs typeface="Times New Roman" panose="02020603050405020304" pitchFamily="18" charset="0"/>
              </a:rPr>
            </a:br>
            <a:r>
              <a:rPr lang="tr-TR" sz="2200" smtClean="0">
                <a:latin typeface="Times New Roman" panose="02020603050405020304" pitchFamily="18" charset="0"/>
                <a:cs typeface="Times New Roman" panose="02020603050405020304" pitchFamily="18" charset="0"/>
              </a:rPr>
              <a:t>Kaliteli</a:t>
            </a:r>
            <a:r>
              <a:rPr lang="tr-TR" sz="2200">
                <a:latin typeface="Times New Roman" panose="02020603050405020304" pitchFamily="18" charset="0"/>
                <a:cs typeface="Times New Roman" panose="02020603050405020304" pitchFamily="18" charset="0"/>
              </a:rPr>
              <a:t>, güler </a:t>
            </a:r>
            <a:r>
              <a:rPr lang="tr-TR" sz="2200" smtClean="0">
                <a:latin typeface="Times New Roman" panose="02020603050405020304" pitchFamily="18" charset="0"/>
                <a:cs typeface="Times New Roman" panose="02020603050405020304" pitchFamily="18" charset="0"/>
              </a:rPr>
              <a:t>yüzlü, </a:t>
            </a:r>
            <a:r>
              <a:rPr lang="tr-TR" sz="2200">
                <a:latin typeface="Times New Roman" panose="02020603050405020304" pitchFamily="18" charset="0"/>
                <a:cs typeface="Times New Roman" panose="02020603050405020304" pitchFamily="18" charset="0"/>
              </a:rPr>
              <a:t>beklentileri ve istekleri karşılayan </a:t>
            </a:r>
            <a:r>
              <a:rPr lang="tr-TR" sz="2200" smtClean="0">
                <a:latin typeface="Times New Roman" panose="02020603050405020304" pitchFamily="18" charset="0"/>
                <a:cs typeface="Times New Roman" panose="02020603050405020304" pitchFamily="18" charset="0"/>
              </a:rPr>
              <a:t>çalışma </a:t>
            </a:r>
            <a:r>
              <a:rPr lang="tr-TR" sz="2200">
                <a:latin typeface="Times New Roman" panose="02020603050405020304" pitchFamily="18" charset="0"/>
                <a:cs typeface="Times New Roman" panose="02020603050405020304" pitchFamily="18" charset="0"/>
              </a:rPr>
              <a:t>prensiplerimizle konuklarımızın unutamayacakları bir tatil deneyimini sağlamak her zaman değişmez hedefimiz oluşturmuştur.</a:t>
            </a:r>
            <a:r>
              <a:rPr lang="tr-TR" sz="1800" smtClean="0">
                <a:solidFill>
                  <a:schemeClr val="bg2">
                    <a:lumMod val="50000"/>
                  </a:schemeClr>
                </a:solidFill>
                <a:latin typeface="Arial Black" panose="020B0A04020102020204" pitchFamily="34" charset="0"/>
              </a:rPr>
              <a:t/>
            </a:r>
            <a:br>
              <a:rPr lang="tr-TR" sz="1800" smtClean="0">
                <a:solidFill>
                  <a:schemeClr val="bg2">
                    <a:lumMod val="50000"/>
                  </a:schemeClr>
                </a:solidFill>
                <a:latin typeface="Arial Black" panose="020B0A04020102020204" pitchFamily="34" charset="0"/>
              </a:rPr>
            </a:br>
            <a:endParaRPr lang="tr-TR" sz="1800" dirty="0">
              <a:solidFill>
                <a:schemeClr val="bg2">
                  <a:lumMod val="50000"/>
                </a:schemeClr>
              </a:solidFill>
              <a:latin typeface="Arial Black" panose="020B0A04020102020204" pitchFamily="34" charset="0"/>
            </a:endParaRPr>
          </a:p>
        </p:txBody>
      </p:sp>
      <p:sp>
        <p:nvSpPr>
          <p:cNvPr id="5" name="Unvan 1"/>
          <p:cNvSpPr txBox="1">
            <a:spLocks/>
          </p:cNvSpPr>
          <p:nvPr/>
        </p:nvSpPr>
        <p:spPr>
          <a:xfrm>
            <a:off x="304800" y="3466324"/>
            <a:ext cx="7121235" cy="334370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200" b="1" dirty="0" smtClean="0">
                <a:latin typeface="Times New Roman" panose="02020603050405020304" pitchFamily="18" charset="0"/>
                <a:cs typeface="Times New Roman" panose="02020603050405020304" pitchFamily="18" charset="0"/>
              </a:rPr>
              <a:t>MİSYONUMUZ</a:t>
            </a:r>
          </a:p>
          <a:p>
            <a:endParaRPr lang="tr-TR" sz="1800" dirty="0" smtClean="0">
              <a:solidFill>
                <a:schemeClr val="bg2">
                  <a:lumMod val="50000"/>
                </a:schemeClr>
              </a:solidFill>
              <a:latin typeface="Arial Black" panose="020B0A04020102020204" pitchFamily="34" charset="0"/>
            </a:endParaRPr>
          </a:p>
          <a:p>
            <a:pPr lvl="0" fontAlgn="base">
              <a:lnSpc>
                <a:spcPct val="110000"/>
              </a:lnSpc>
            </a:pPr>
            <a:r>
              <a:rPr lang="tr-TR" sz="2200">
                <a:latin typeface="Times New Roman" panose="02020603050405020304" pitchFamily="18" charset="0"/>
                <a:cs typeface="Times New Roman" panose="02020603050405020304" pitchFamily="18" charset="0"/>
              </a:rPr>
              <a:t>Güler yüzlü, hijyenik, kaliteli ve sağlıklı hizmet sunan otelimizde misafirlerimize kendilerini evlerinde hissedeceği sıcak bir ortam sunmak öncelikli misyonumuzdur. </a:t>
            </a:r>
          </a:p>
          <a:p>
            <a:pPr lvl="0" fontAlgn="base">
              <a:lnSpc>
                <a:spcPct val="110000"/>
              </a:lnSpc>
            </a:pPr>
            <a:r>
              <a:rPr lang="tr-TR" sz="2200">
                <a:latin typeface="Times New Roman" panose="02020603050405020304" pitchFamily="18" charset="0"/>
                <a:cs typeface="Times New Roman" panose="02020603050405020304" pitchFamily="18" charset="0"/>
              </a:rPr>
              <a:t>Tüm konuklarımıza aynı mükemmellikte hizmet sunmak.</a:t>
            </a:r>
          </a:p>
          <a:p>
            <a:pPr lvl="0" fontAlgn="base">
              <a:lnSpc>
                <a:spcPct val="110000"/>
              </a:lnSpc>
            </a:pPr>
            <a:r>
              <a:rPr lang="tr-TR" sz="2200">
                <a:latin typeface="Times New Roman" panose="02020603050405020304" pitchFamily="18" charset="0"/>
                <a:cs typeface="Times New Roman" panose="02020603050405020304" pitchFamily="18" charset="0"/>
              </a:rPr>
              <a:t>Sunduğumuz hizmetteki kaliteyi en üst seviyeye çıkarmak.</a:t>
            </a:r>
          </a:p>
          <a:p>
            <a:pPr lvl="0" fontAlgn="base">
              <a:lnSpc>
                <a:spcPct val="110000"/>
              </a:lnSpc>
            </a:pPr>
            <a:r>
              <a:rPr lang="tr-TR" sz="2200">
                <a:latin typeface="Times New Roman" panose="02020603050405020304" pitchFamily="18" charset="0"/>
                <a:cs typeface="Times New Roman" panose="02020603050405020304" pitchFamily="18" charset="0"/>
              </a:rPr>
              <a:t>Ülke ve bölge tanıtımını en doğru şekilde yaparak Türkiye’nin ve Akdeniz kültürünün turizm değerlerine katkı sağlamaktır.</a:t>
            </a:r>
          </a:p>
          <a:p>
            <a:pPr lvl="0" fontAlgn="base">
              <a:lnSpc>
                <a:spcPct val="110000"/>
              </a:lnSpc>
            </a:pPr>
            <a:r>
              <a:rPr lang="tr-TR" sz="2200">
                <a:latin typeface="Times New Roman" panose="02020603050405020304" pitchFamily="18" charset="0"/>
                <a:cs typeface="Times New Roman" panose="02020603050405020304" pitchFamily="18" charset="0"/>
              </a:rPr>
              <a:t>Kişisel hizmetin kişisel mutluluk olduğunu bilerek hizmet kalitemizi gelişen teknolojiler ışığında sürekli olarak hizmetlerimize entegre etmek her zaman önceliğimiz olmuştur</a:t>
            </a:r>
          </a:p>
          <a:p>
            <a:endParaRPr lang="tr-TR" sz="1800" dirty="0">
              <a:solidFill>
                <a:schemeClr val="bg2">
                  <a:lumMod val="50000"/>
                </a:schemeClr>
              </a:solidFill>
              <a:latin typeface="Arial Black" panose="020B0A04020102020204" pitchFamily="34" charset="0"/>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6634" y="1646221"/>
            <a:ext cx="1981477" cy="2610214"/>
          </a:xfrm>
          <a:prstGeom prst="rect">
            <a:avLst/>
          </a:prstGeom>
        </p:spPr>
      </p:pic>
    </p:spTree>
    <p:extLst>
      <p:ext uri="{BB962C8B-B14F-4D97-AF65-F5344CB8AC3E}">
        <p14:creationId xmlns:p14="http://schemas.microsoft.com/office/powerpoint/2010/main" val="33116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a:xfrm>
            <a:off x="387927" y="277090"/>
            <a:ext cx="8169219" cy="61237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smtClean="0">
                <a:latin typeface="Times New Roman" panose="02020603050405020304" pitchFamily="18" charset="0"/>
                <a:cs typeface="Times New Roman" panose="02020603050405020304" pitchFamily="18" charset="0"/>
              </a:rPr>
              <a:t>TEMEL DEĞERLERİMİZ</a:t>
            </a:r>
          </a:p>
          <a:p>
            <a:endParaRPr lang="tr-TR" sz="1600" dirty="0">
              <a:latin typeface="Times New Roman" panose="02020603050405020304" pitchFamily="18" charset="0"/>
              <a:cs typeface="Times New Roman" panose="02020603050405020304" pitchFamily="18" charset="0"/>
            </a:endParaRPr>
          </a:p>
          <a:p>
            <a:endParaRPr lang="tr-TR" sz="1600" dirty="0" smtClean="0">
              <a:latin typeface="Times New Roman" panose="02020603050405020304" pitchFamily="18" charset="0"/>
              <a:cs typeface="Times New Roman" panose="02020603050405020304" pitchFamily="18" charset="0"/>
            </a:endParaRPr>
          </a:p>
          <a:p>
            <a:pPr lvl="0" algn="just"/>
            <a:r>
              <a:rPr lang="tr-TR" sz="1600" b="1" dirty="0">
                <a:latin typeface="Times New Roman" panose="02020603050405020304" pitchFamily="18" charset="0"/>
                <a:cs typeface="Times New Roman" panose="02020603050405020304" pitchFamily="18" charset="0"/>
              </a:rPr>
              <a:t>Dürüstlük</a:t>
            </a:r>
            <a:r>
              <a:rPr lang="tr-TR" sz="1600" b="1">
                <a:latin typeface="Times New Roman" panose="02020603050405020304" pitchFamily="18" charset="0"/>
                <a:cs typeface="Times New Roman" panose="02020603050405020304" pitchFamily="18" charset="0"/>
              </a:rPr>
              <a:t>: </a:t>
            </a:r>
            <a:r>
              <a:rPr lang="tr-TR" sz="1600" smtClean="0">
                <a:latin typeface="Times New Roman" panose="02020603050405020304" pitchFamily="18" charset="0"/>
                <a:cs typeface="Times New Roman" panose="02020603050405020304" pitchFamily="18" charset="0"/>
              </a:rPr>
              <a:t>İç ve dış ilişkilerimizin temel ilkesi haline getirmek.</a:t>
            </a:r>
            <a:endParaRPr lang="tr-TR" sz="1600"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 </a:t>
            </a:r>
            <a:endParaRPr lang="tr-TR" sz="1600" dirty="0">
              <a:latin typeface="Times New Roman" panose="02020603050405020304" pitchFamily="18" charset="0"/>
              <a:cs typeface="Times New Roman" panose="02020603050405020304" pitchFamily="18" charset="0"/>
            </a:endParaRPr>
          </a:p>
          <a:p>
            <a:pPr lvl="0" algn="just"/>
            <a:r>
              <a:rPr lang="tr-TR" sz="1600" b="1" dirty="0">
                <a:latin typeface="Times New Roman" panose="02020603050405020304" pitchFamily="18" charset="0"/>
                <a:cs typeface="Times New Roman" panose="02020603050405020304" pitchFamily="18" charset="0"/>
              </a:rPr>
              <a:t>İnsana ve Doğaya Saygı</a:t>
            </a:r>
            <a:r>
              <a:rPr lang="tr-TR" sz="1600" b="1">
                <a:latin typeface="Times New Roman" panose="02020603050405020304" pitchFamily="18" charset="0"/>
                <a:cs typeface="Times New Roman" panose="02020603050405020304" pitchFamily="18" charset="0"/>
              </a:rPr>
              <a:t>: </a:t>
            </a:r>
            <a:r>
              <a:rPr lang="tr-TR" sz="1600" smtClean="0">
                <a:latin typeface="Times New Roman" panose="02020603050405020304" pitchFamily="18" charset="0"/>
                <a:cs typeface="Times New Roman" panose="02020603050405020304" pitchFamily="18" charset="0"/>
              </a:rPr>
              <a:t>Misafirlerimize, paydaşlarımıza, bölge halkına, farklı kültürlere ve çevreye duymak.</a:t>
            </a:r>
            <a:endParaRPr lang="tr-TR" sz="1600" dirty="0">
              <a:latin typeface="Times New Roman" panose="02020603050405020304" pitchFamily="18" charset="0"/>
              <a:cs typeface="Times New Roman" panose="02020603050405020304" pitchFamily="18" charset="0"/>
            </a:endParaRPr>
          </a:p>
          <a:p>
            <a:pPr algn="just"/>
            <a:r>
              <a:rPr lang="tr-TR" sz="1600" dirty="0">
                <a:latin typeface="Times New Roman" panose="02020603050405020304" pitchFamily="18" charset="0"/>
                <a:cs typeface="Times New Roman" panose="02020603050405020304" pitchFamily="18" charset="0"/>
              </a:rPr>
              <a:t> </a:t>
            </a:r>
          </a:p>
          <a:p>
            <a:pPr lvl="0" algn="just"/>
            <a:r>
              <a:rPr lang="tr-TR" sz="1600" b="1" smtClean="0">
                <a:latin typeface="Times New Roman" panose="02020603050405020304" pitchFamily="18" charset="0"/>
                <a:cs typeface="Times New Roman" panose="02020603050405020304" pitchFamily="18" charset="0"/>
              </a:rPr>
              <a:t>Misafirperverlik: </a:t>
            </a:r>
            <a:r>
              <a:rPr lang="tr-TR" sz="1600" smtClean="0">
                <a:latin typeface="Times New Roman" panose="02020603050405020304" pitchFamily="18" charset="0"/>
                <a:cs typeface="Times New Roman" panose="02020603050405020304" pitchFamily="18" charset="0"/>
              </a:rPr>
              <a:t>Genlerimizde bulunan misafirperverlikle siz değerli misafirlerimize sıcak gülücüklerle, evinizde hisedeceğiniz rahatlıkla ve mükemmel servisimizle unutulmaz bir deneyim yaşatmak.</a:t>
            </a:r>
          </a:p>
          <a:p>
            <a:pPr lvl="0" algn="just"/>
            <a:endParaRPr lang="tr-TR" sz="1600" b="1">
              <a:latin typeface="Times New Roman" panose="02020603050405020304" pitchFamily="18" charset="0"/>
              <a:cs typeface="Times New Roman" panose="02020603050405020304" pitchFamily="18" charset="0"/>
            </a:endParaRPr>
          </a:p>
          <a:p>
            <a:pPr lvl="0" algn="just"/>
            <a:r>
              <a:rPr lang="tr-TR" sz="1600" b="1" smtClean="0">
                <a:latin typeface="Times New Roman" panose="02020603050405020304" pitchFamily="18" charset="0"/>
                <a:cs typeface="Times New Roman" panose="02020603050405020304" pitchFamily="18" charset="0"/>
              </a:rPr>
              <a:t>Yenilikçilik: </a:t>
            </a:r>
            <a:r>
              <a:rPr lang="tr-TR" sz="1600" smtClean="0">
                <a:latin typeface="Times New Roman" panose="02020603050405020304" pitchFamily="18" charset="0"/>
                <a:cs typeface="Times New Roman" panose="02020603050405020304" pitchFamily="18" charset="0"/>
              </a:rPr>
              <a:t>Sürekli bir iyileştirme için yeni gelişmeleri takip etmek, yenilikçi teknolojileri ve uygulamaları kullanmak</a:t>
            </a:r>
            <a:r>
              <a:rPr lang="tr-TR" sz="160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 </a:t>
            </a:r>
            <a:endParaRPr lang="tr-TR" sz="1600" dirty="0">
              <a:latin typeface="Times New Roman" panose="02020603050405020304" pitchFamily="18" charset="0"/>
              <a:cs typeface="Times New Roman" panose="02020603050405020304" pitchFamily="18" charset="0"/>
            </a:endParaRPr>
          </a:p>
          <a:p>
            <a:pPr lvl="0" algn="just"/>
            <a:r>
              <a:rPr lang="tr-TR" sz="1600" b="1" smtClean="0">
                <a:latin typeface="Times New Roman" panose="02020603050405020304" pitchFamily="18" charset="0"/>
                <a:cs typeface="Times New Roman" panose="02020603050405020304" pitchFamily="18" charset="0"/>
              </a:rPr>
              <a:t>Takım Çalışması: </a:t>
            </a:r>
            <a:r>
              <a:rPr lang="tr-TR" sz="1600" smtClean="0">
                <a:latin typeface="Times New Roman" panose="02020603050405020304" pitchFamily="18" charset="0"/>
                <a:cs typeface="Times New Roman" panose="02020603050405020304" pitchFamily="18" charset="0"/>
              </a:rPr>
              <a:t>Kalite standartlarında kusursuzluğu sağlamak adına farklı bilgi ve becerileri olan dinamik ve ahlaklı bir takım ruhuna sahibiz. </a:t>
            </a:r>
            <a:endParaRPr lang="tr-TR" sz="1800" dirty="0">
              <a:latin typeface="Times New Roman" panose="02020603050405020304" pitchFamily="18" charset="0"/>
              <a:cs typeface="Times New Roman" panose="02020603050405020304" pitchFamily="18" charset="0"/>
            </a:endParaRPr>
          </a:p>
          <a:p>
            <a:endParaRPr lang="tr-TR" sz="1800" dirty="0" smtClean="0">
              <a:solidFill>
                <a:schemeClr val="bg2">
                  <a:lumMod val="50000"/>
                </a:schemeClr>
              </a:solidFill>
              <a:latin typeface="Arial Black" panose="020B0A04020102020204" pitchFamily="34" charset="0"/>
            </a:endParaRPr>
          </a:p>
          <a:p>
            <a:endParaRPr lang="tr-TR" sz="1800" dirty="0" smtClean="0">
              <a:solidFill>
                <a:schemeClr val="bg2">
                  <a:lumMod val="50000"/>
                </a:schemeClr>
              </a:solidFill>
              <a:latin typeface="Arial Black" panose="020B0A04020102020204" pitchFamily="34" charset="0"/>
            </a:endParaRPr>
          </a:p>
          <a:p>
            <a:endParaRPr lang="tr-TR" sz="1800" dirty="0">
              <a:solidFill>
                <a:schemeClr val="bg2">
                  <a:lumMod val="50000"/>
                </a:schemeClr>
              </a:solidFill>
              <a:latin typeface="Arial Black" panose="020B0A0402010202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4706" y="1232702"/>
            <a:ext cx="2838846" cy="3134582"/>
          </a:xfrm>
          <a:prstGeom prst="rect">
            <a:avLst/>
          </a:prstGeom>
        </p:spPr>
      </p:pic>
    </p:spTree>
    <p:extLst>
      <p:ext uri="{BB962C8B-B14F-4D97-AF65-F5344CB8AC3E}">
        <p14:creationId xmlns:p14="http://schemas.microsoft.com/office/powerpoint/2010/main" val="3044682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93965" y="152400"/>
            <a:ext cx="10127673" cy="637309"/>
          </a:xfrm>
        </p:spPr>
        <p:txBody>
          <a:bodyPr>
            <a:normAutofit/>
          </a:bodyPr>
          <a:lstStyle/>
          <a:p>
            <a:r>
              <a:rPr lang="tr-TR" sz="2000" b="1" smtClean="0">
                <a:latin typeface="Times New Roman" panose="02020603050405020304" pitchFamily="18" charset="0"/>
                <a:cs typeface="Times New Roman" panose="02020603050405020304" pitchFamily="18" charset="0"/>
              </a:rPr>
              <a:t>UYGULANAN </a:t>
            </a:r>
            <a:r>
              <a:rPr lang="tr-TR" sz="2000" b="1" dirty="0" smtClean="0">
                <a:latin typeface="Times New Roman" panose="02020603050405020304" pitchFamily="18" charset="0"/>
                <a:cs typeface="Times New Roman" panose="02020603050405020304" pitchFamily="18" charset="0"/>
              </a:rPr>
              <a:t>YÖNETİM SİSTEMLERİ POLİTİKAMIZ</a:t>
            </a:r>
            <a:endParaRPr lang="tr-TR" sz="2000" dirty="0">
              <a:latin typeface="Times New Roman" panose="02020603050405020304" pitchFamily="18" charset="0"/>
              <a:cs typeface="Times New Roman" panose="02020603050405020304" pitchFamily="18" charset="0"/>
            </a:endParaRPr>
          </a:p>
        </p:txBody>
      </p:sp>
      <p:sp>
        <p:nvSpPr>
          <p:cNvPr id="2" name="Dikdörtgen 1"/>
          <p:cNvSpPr/>
          <p:nvPr/>
        </p:nvSpPr>
        <p:spPr>
          <a:xfrm>
            <a:off x="193965" y="732156"/>
            <a:ext cx="11873344" cy="5519460"/>
          </a:xfrm>
          <a:prstGeom prst="rect">
            <a:avLst/>
          </a:prstGeom>
        </p:spPr>
        <p:txBody>
          <a:bodyPr wrap="square">
            <a:spAutoFit/>
          </a:bodyPr>
          <a:lstStyle/>
          <a:p>
            <a:pPr marR="114300">
              <a:lnSpc>
                <a:spcPct val="150000"/>
              </a:lnSpc>
              <a:spcAft>
                <a:spcPts val="1000"/>
              </a:spcAft>
              <a:tabLst>
                <a:tab pos="1187450" algn="l"/>
              </a:tabLst>
            </a:pPr>
            <a:r>
              <a:rPr lang="tr-TR" sz="1400" smtClean="0">
                <a:latin typeface="Times New Roman" panose="02020603050405020304" pitchFamily="18" charset="0"/>
                <a:ea typeface="Times New Roman" panose="02020603050405020304" pitchFamily="18" charset="0"/>
                <a:cs typeface="Times New Roman" panose="02020603050405020304" pitchFamily="18" charset="0"/>
              </a:rPr>
              <a:t>Tuğra Suit Hotel’de,</a:t>
            </a:r>
            <a:endParaRPr lang="tr-TR" sz="1400" dirty="0">
              <a:latin typeface="Times New Roman" panose="02020603050405020304" pitchFamily="18" charset="0"/>
              <a:ea typeface="Times New Roman" panose="02020603050405020304" pitchFamily="18" charset="0"/>
              <a:cs typeface="Times New Roman" panose="02020603050405020304" pitchFamily="18" charset="0"/>
            </a:endParaRPr>
          </a:p>
          <a:p>
            <a:pPr marR="114300">
              <a:lnSpc>
                <a:spcPct val="150000"/>
              </a:lnSpc>
              <a:spcAft>
                <a:spcPts val="1000"/>
              </a:spcAft>
              <a:tabLst>
                <a:tab pos="1187450" algn="l"/>
              </a:tabLst>
            </a:pPr>
            <a:r>
              <a:rPr lang="tr-TR" sz="1400" dirty="0">
                <a:latin typeface="Times New Roman" panose="02020603050405020304" pitchFamily="18" charset="0"/>
                <a:ea typeface="Times New Roman" panose="02020603050405020304" pitchFamily="18" charset="0"/>
                <a:cs typeface="Times New Roman" panose="02020603050405020304" pitchFamily="18" charset="0"/>
              </a:rPr>
              <a:t>Temel değerlerinden ödün vermeden, misafir ve kalite odaklı hizmet anlayışı ile;</a:t>
            </a:r>
          </a:p>
          <a:p>
            <a:pPr marL="342900" lvl="0" indent="-342900" algn="just">
              <a:lnSpc>
                <a:spcPct val="150000"/>
              </a:lnSpc>
              <a:spcAft>
                <a:spcPts val="0"/>
              </a:spcAft>
              <a:buFont typeface="Wingdings" panose="05000000000000000000" pitchFamily="2" charset="2"/>
              <a:buChar char=""/>
            </a:pPr>
            <a:r>
              <a:rPr lang="tr-TR" sz="1400">
                <a:latin typeface="Times New Roman" panose="02020603050405020304" pitchFamily="18" charset="0"/>
                <a:ea typeface="Times New Roman" panose="02020603050405020304" pitchFamily="18" charset="0"/>
                <a:cs typeface="Times New Roman" panose="02020603050405020304" pitchFamily="18" charset="0"/>
              </a:rPr>
              <a:t>Misafir </a:t>
            </a:r>
            <a:r>
              <a:rPr lang="tr-TR" sz="1400" smtClean="0">
                <a:latin typeface="Times New Roman" panose="02020603050405020304" pitchFamily="18" charset="0"/>
                <a:ea typeface="Times New Roman" panose="02020603050405020304" pitchFamily="18" charset="0"/>
                <a:cs typeface="Times New Roman" panose="02020603050405020304" pitchFamily="18" charset="0"/>
              </a:rPr>
              <a:t>istek ve şikayetlerine anında, uygulanabilir ve akılcı çözümler üretip memnuniyeti en üst seviyelerde tutmak, </a:t>
            </a:r>
          </a:p>
          <a:p>
            <a:pPr marL="342900" indent="-342900" algn="just">
              <a:lnSpc>
                <a:spcPct val="150000"/>
              </a:lnSpc>
              <a:buFont typeface="Wingdings" panose="05000000000000000000" pitchFamily="2" charset="2"/>
              <a:buChar char=""/>
            </a:pPr>
            <a:r>
              <a:rPr lang="tr-TR" sz="1400">
                <a:latin typeface="Times New Roman" panose="02020603050405020304" pitchFamily="18" charset="0"/>
                <a:ea typeface="Times New Roman" panose="02020603050405020304" pitchFamily="18" charset="0"/>
                <a:cs typeface="Times New Roman" panose="02020603050405020304" pitchFamily="18" charset="0"/>
              </a:rPr>
              <a:t>Vizyon ve misyonumuzu bilen, tüm çalışanlarımız ve ilgili taraflarımızla hedeflerimize </a:t>
            </a:r>
            <a:r>
              <a:rPr lang="tr-TR" sz="1400" smtClean="0">
                <a:latin typeface="Times New Roman" panose="02020603050405020304" pitchFamily="18" charset="0"/>
                <a:ea typeface="Times New Roman" panose="02020603050405020304" pitchFamily="18" charset="0"/>
                <a:cs typeface="Times New Roman" panose="02020603050405020304" pitchFamily="18" charset="0"/>
              </a:rPr>
              <a:t>ulaşmayı sağlamak,</a:t>
            </a:r>
          </a:p>
          <a:p>
            <a:pPr marL="342900" lvl="0" indent="-342900" algn="just">
              <a:lnSpc>
                <a:spcPct val="150000"/>
              </a:lnSpc>
              <a:spcAft>
                <a:spcPts val="0"/>
              </a:spcAft>
              <a:buFont typeface="Wingdings" panose="05000000000000000000" pitchFamily="2" charset="2"/>
              <a:buChar char=""/>
            </a:pPr>
            <a:r>
              <a:rPr lang="tr-TR" sz="1400" smtClean="0">
                <a:latin typeface="Times New Roman" panose="02020603050405020304" pitchFamily="18" charset="0"/>
                <a:ea typeface="Times New Roman" panose="02020603050405020304" pitchFamily="18" charset="0"/>
                <a:cs typeface="Times New Roman" panose="02020603050405020304" pitchFamily="18" charset="0"/>
              </a:rPr>
              <a:t>Çevresel değerlere bağlı kalarak kirlenmenin önüne geçmek, bizlerden sonraki nesillerin geleceklerini korumak, </a:t>
            </a:r>
          </a:p>
          <a:p>
            <a:pPr marL="342900" lvl="0" indent="-342900" algn="just">
              <a:lnSpc>
                <a:spcPct val="150000"/>
              </a:lnSpc>
              <a:spcAft>
                <a:spcPts val="0"/>
              </a:spcAft>
              <a:buFont typeface="Wingdings" panose="05000000000000000000" pitchFamily="2" charset="2"/>
              <a:buChar char=""/>
            </a:pPr>
            <a:r>
              <a:rPr lang="tr-TR" sz="1400" smtClean="0">
                <a:latin typeface="Times New Roman" panose="02020603050405020304" pitchFamily="18" charset="0"/>
                <a:ea typeface="Times New Roman" panose="02020603050405020304" pitchFamily="18" charset="0"/>
                <a:cs typeface="Times New Roman" panose="02020603050405020304" pitchFamily="18" charset="0"/>
              </a:rPr>
              <a:t>Gıda güvenliğine önem vermek,</a:t>
            </a:r>
            <a:endParaRPr lang="tr-TR" sz="1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tr-TR" sz="1400" dirty="0">
                <a:latin typeface="Times New Roman" panose="02020603050405020304" pitchFamily="18" charset="0"/>
                <a:ea typeface="Times New Roman" panose="02020603050405020304" pitchFamily="18" charset="0"/>
                <a:cs typeface="Times New Roman" panose="02020603050405020304" pitchFamily="18" charset="0"/>
              </a:rPr>
              <a:t>İş sağlığı ve güvenliği konusunda sıfır kaza ilkesiyle çalışarak yaralanmaların ve sağlık sorunlarının önlenmesi için güvenli ve sağlıklı çalışma </a:t>
            </a:r>
            <a:r>
              <a:rPr lang="tr-TR" sz="1400">
                <a:latin typeface="Times New Roman" panose="02020603050405020304" pitchFamily="18" charset="0"/>
                <a:ea typeface="Times New Roman" panose="02020603050405020304" pitchFamily="18" charset="0"/>
                <a:cs typeface="Times New Roman" panose="02020603050405020304" pitchFamily="18" charset="0"/>
              </a:rPr>
              <a:t>koşullarının </a:t>
            </a:r>
            <a:r>
              <a:rPr lang="tr-TR" sz="1400" smtClean="0">
                <a:latin typeface="Times New Roman" panose="02020603050405020304" pitchFamily="18" charset="0"/>
                <a:ea typeface="Times New Roman" panose="02020603050405020304" pitchFamily="18" charset="0"/>
                <a:cs typeface="Times New Roman" panose="02020603050405020304" pitchFamily="18" charset="0"/>
              </a:rPr>
              <a:t>sağlanmasını oluşturmak,</a:t>
            </a:r>
            <a:endParaRPr lang="tr-TR" sz="1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tr-TR" sz="1400" dirty="0">
                <a:latin typeface="Times New Roman" panose="02020603050405020304" pitchFamily="18" charset="0"/>
                <a:ea typeface="Times New Roman" panose="02020603050405020304" pitchFamily="18" charset="0"/>
                <a:cs typeface="Times New Roman" panose="02020603050405020304" pitchFamily="18" charset="0"/>
              </a:rPr>
              <a:t>Bilgi Güvenliği, Gıda Güvenliği, İş Sağlığı ve Güvenliği ve Çevreye etki edebilecek tehlikeleri ortadan kaldırarak </a:t>
            </a:r>
            <a:r>
              <a:rPr lang="tr-TR" sz="1400">
                <a:latin typeface="Times New Roman" panose="02020603050405020304" pitchFamily="18" charset="0"/>
                <a:ea typeface="Times New Roman" panose="02020603050405020304" pitchFamily="18" charset="0"/>
                <a:cs typeface="Times New Roman" panose="02020603050405020304" pitchFamily="18" charset="0"/>
              </a:rPr>
              <a:t>riskleri </a:t>
            </a:r>
            <a:r>
              <a:rPr lang="tr-TR" sz="1400" smtClean="0">
                <a:latin typeface="Times New Roman" panose="02020603050405020304" pitchFamily="18" charset="0"/>
                <a:ea typeface="Times New Roman" panose="02020603050405020304" pitchFamily="18" charset="0"/>
                <a:cs typeface="Times New Roman" panose="02020603050405020304" pitchFamily="18" charset="0"/>
              </a:rPr>
              <a:t>azaltmak,</a:t>
            </a:r>
            <a:endParaRPr lang="tr-TR" sz="1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tr-TR" sz="1400" dirty="0">
                <a:latin typeface="Times New Roman" panose="02020603050405020304" pitchFamily="18" charset="0"/>
                <a:ea typeface="Times New Roman" panose="02020603050405020304" pitchFamily="18" charset="0"/>
                <a:cs typeface="Times New Roman" panose="02020603050405020304" pitchFamily="18" charset="0"/>
              </a:rPr>
              <a:t>Bilgi varlıklarını korumayı, bilginin ve verinin gizliliğini sağlamayı, bilginin bütünlüğünü bozmaya çalışacak yetkisiz kişilerin erişimine </a:t>
            </a:r>
            <a:r>
              <a:rPr lang="tr-TR" sz="1400">
                <a:latin typeface="Times New Roman" panose="02020603050405020304" pitchFamily="18" charset="0"/>
                <a:ea typeface="Times New Roman" panose="02020603050405020304" pitchFamily="18" charset="0"/>
                <a:cs typeface="Times New Roman" panose="02020603050405020304" pitchFamily="18" charset="0"/>
              </a:rPr>
              <a:t>karşı </a:t>
            </a:r>
            <a:r>
              <a:rPr lang="tr-TR" sz="1400" smtClean="0">
                <a:latin typeface="Times New Roman" panose="02020603050405020304" pitchFamily="18" charset="0"/>
                <a:ea typeface="Times New Roman" panose="02020603050405020304" pitchFamily="18" charset="0"/>
                <a:cs typeface="Times New Roman" panose="02020603050405020304" pitchFamily="18" charset="0"/>
              </a:rPr>
              <a:t>korumak,</a:t>
            </a:r>
            <a:endParaRPr lang="tr-TR" sz="1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tr-TR" sz="1400" dirty="0">
                <a:latin typeface="Times New Roman" panose="02020603050405020304" pitchFamily="18" charset="0"/>
                <a:ea typeface="Times New Roman" panose="02020603050405020304" pitchFamily="18" charset="0"/>
                <a:cs typeface="Times New Roman" panose="02020603050405020304" pitchFamily="18" charset="0"/>
              </a:rPr>
              <a:t>Sorumlu olduğumuz tüm yasal ve düzenleyici gerekliliklere, ilgili taraflarla onaylanan karşılıklı şartlara uymayı, bu uyum ve gereklilikler hakkında çalışanlarımızın ve tüm ilgili taraflarımızın </a:t>
            </a:r>
            <a:r>
              <a:rPr lang="tr-TR" sz="1400">
                <a:latin typeface="Times New Roman" panose="02020603050405020304" pitchFamily="18" charset="0"/>
                <a:ea typeface="Times New Roman" panose="02020603050405020304" pitchFamily="18" charset="0"/>
                <a:cs typeface="Times New Roman" panose="02020603050405020304" pitchFamily="18" charset="0"/>
              </a:rPr>
              <a:t>farkındalığını </a:t>
            </a:r>
            <a:r>
              <a:rPr lang="tr-TR" sz="1400" smtClean="0">
                <a:latin typeface="Times New Roman" panose="02020603050405020304" pitchFamily="18" charset="0"/>
                <a:ea typeface="Times New Roman" panose="02020603050405020304" pitchFamily="18" charset="0"/>
                <a:cs typeface="Times New Roman" panose="02020603050405020304" pitchFamily="18" charset="0"/>
              </a:rPr>
              <a:t>artırmak,</a:t>
            </a:r>
            <a:endParaRPr lang="tr-TR" sz="1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tr-TR" sz="1400" smtClean="0">
                <a:latin typeface="Times New Roman" panose="02020603050405020304" pitchFamily="18" charset="0"/>
                <a:ea typeface="Times New Roman" panose="02020603050405020304" pitchFamily="18" charset="0"/>
                <a:cs typeface="Times New Roman" panose="02020603050405020304" pitchFamily="18" charset="0"/>
              </a:rPr>
              <a:t>Tüm </a:t>
            </a:r>
            <a:r>
              <a:rPr lang="tr-TR" sz="1400" dirty="0">
                <a:latin typeface="Times New Roman" panose="02020603050405020304" pitchFamily="18" charset="0"/>
                <a:ea typeface="Times New Roman" panose="02020603050405020304" pitchFamily="18" charset="0"/>
                <a:cs typeface="Times New Roman" panose="02020603050405020304" pitchFamily="18" charset="0"/>
              </a:rPr>
              <a:t>çalışan ve çalışan temsilcilerimizin danışma ve katılımları için gerekli şartları sağlayarak, tüm ilgili taraflarımızla kurduğumuz etkin iletişim yöntemleri ile yönetim sistemlerimizi </a:t>
            </a:r>
            <a:r>
              <a:rPr lang="tr-TR" sz="1400">
                <a:latin typeface="Times New Roman" panose="02020603050405020304" pitchFamily="18" charset="0"/>
                <a:ea typeface="Times New Roman" panose="02020603050405020304" pitchFamily="18" charset="0"/>
                <a:cs typeface="Times New Roman" panose="02020603050405020304" pitchFamily="18" charset="0"/>
              </a:rPr>
              <a:t>sürekli </a:t>
            </a:r>
            <a:r>
              <a:rPr lang="tr-TR" sz="1400" smtClean="0">
                <a:latin typeface="Times New Roman" panose="02020603050405020304" pitchFamily="18" charset="0"/>
                <a:ea typeface="Times New Roman" panose="02020603050405020304" pitchFamily="18" charset="0"/>
                <a:cs typeface="Times New Roman" panose="02020603050405020304" pitchFamily="18" charset="0"/>
              </a:rPr>
              <a:t>iyileştirmek,</a:t>
            </a:r>
            <a:endParaRPr lang="tr-TR" sz="1400" dirty="0">
              <a:latin typeface="Times New Roman" panose="02020603050405020304" pitchFamily="18" charset="0"/>
              <a:ea typeface="Times New Roman" panose="02020603050405020304" pitchFamily="18" charset="0"/>
              <a:cs typeface="Times New Roman" panose="02020603050405020304" pitchFamily="18" charset="0"/>
            </a:endParaRPr>
          </a:p>
          <a:p>
            <a:pPr marL="180340" algn="just">
              <a:lnSpc>
                <a:spcPct val="150000"/>
              </a:lnSpc>
              <a:spcAft>
                <a:spcPts val="0"/>
              </a:spcAft>
            </a:pPr>
            <a:r>
              <a:rPr lang="tr-TR" sz="1400" dirty="0">
                <a:latin typeface="Times New Roman" panose="02020603050405020304" pitchFamily="18" charset="0"/>
                <a:ea typeface="Times New Roman" panose="02020603050405020304" pitchFamily="18" charset="0"/>
                <a:cs typeface="Times New Roman" panose="02020603050405020304" pitchFamily="18" charset="0"/>
              </a:rPr>
              <a:t> </a:t>
            </a:r>
          </a:p>
          <a:p>
            <a:pPr marL="180340" algn="just">
              <a:lnSpc>
                <a:spcPct val="150000"/>
              </a:lnSpc>
              <a:spcAft>
                <a:spcPts val="0"/>
              </a:spcAft>
            </a:pPr>
            <a:r>
              <a:rPr lang="tr-TR" sz="1400" dirty="0">
                <a:latin typeface="Times New Roman" panose="02020603050405020304" pitchFamily="18" charset="0"/>
                <a:ea typeface="Times New Roman" panose="02020603050405020304" pitchFamily="18" charset="0"/>
                <a:cs typeface="Times New Roman" panose="02020603050405020304" pitchFamily="18" charset="0"/>
              </a:rPr>
              <a:t>Amaçlamış ve ilke edinmiştir</a:t>
            </a:r>
            <a:r>
              <a:rPr lang="tr-TR" sz="1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77" y="152400"/>
            <a:ext cx="1796592" cy="1612077"/>
          </a:xfrm>
          <a:prstGeom prst="rect">
            <a:avLst/>
          </a:prstGeom>
        </p:spPr>
      </p:pic>
    </p:spTree>
    <p:extLst>
      <p:ext uri="{BB962C8B-B14F-4D97-AF65-F5344CB8AC3E}">
        <p14:creationId xmlns:p14="http://schemas.microsoft.com/office/powerpoint/2010/main" val="1121199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93965" y="152401"/>
            <a:ext cx="10127673" cy="371060"/>
          </a:xfrm>
        </p:spPr>
        <p:txBody>
          <a:bodyPr>
            <a:normAutofit/>
          </a:bodyPr>
          <a:lstStyle/>
          <a:p>
            <a:r>
              <a:rPr lang="tr-TR" sz="2000" b="1" dirty="0" smtClean="0">
                <a:latin typeface="Arial Black" panose="020B0A04020102020204" pitchFamily="34" charset="0"/>
              </a:rPr>
              <a:t>ÇEVRESEL SÜRDÜRÜLEBİLİRLİK POLİTİKAMIZ</a:t>
            </a:r>
            <a:endParaRPr lang="tr-TR" sz="2000" dirty="0">
              <a:latin typeface="Arial Black" panose="020B0A04020102020204" pitchFamily="34" charset="0"/>
            </a:endParaRPr>
          </a:p>
        </p:txBody>
      </p:sp>
      <p:sp>
        <p:nvSpPr>
          <p:cNvPr id="2" name="Dikdörtgen 1"/>
          <p:cNvSpPr/>
          <p:nvPr/>
        </p:nvSpPr>
        <p:spPr>
          <a:xfrm>
            <a:off x="193965" y="478884"/>
            <a:ext cx="11859490" cy="6376104"/>
          </a:xfrm>
          <a:prstGeom prst="rect">
            <a:avLst/>
          </a:prstGeom>
        </p:spPr>
        <p:txBody>
          <a:bodyPr wrap="square">
            <a:spAutoFit/>
          </a:bodyPr>
          <a:lstStyle/>
          <a:p>
            <a:pPr>
              <a:spcAft>
                <a:spcPts val="200"/>
              </a:spcAft>
            </a:pPr>
            <a:r>
              <a:rPr lang="tr-TR" sz="1200" b="1" dirty="0" smtClean="0">
                <a:latin typeface="Times New Roman" panose="02020603050405020304" pitchFamily="18" charset="0"/>
                <a:cs typeface="Times New Roman" panose="02020603050405020304" pitchFamily="18" charset="0"/>
              </a:rPr>
              <a:t>1</a:t>
            </a:r>
            <a:r>
              <a:rPr lang="tr-TR" sz="1200" b="1" dirty="0">
                <a:latin typeface="Times New Roman" panose="02020603050405020304" pitchFamily="18" charset="0"/>
                <a:cs typeface="Times New Roman" panose="02020603050405020304" pitchFamily="18" charset="0"/>
              </a:rPr>
              <a:t>. Çevre Kirliliğinin Önlenmesi ve Ekosistem Koruma:</a:t>
            </a:r>
            <a:endParaRPr lang="tr-TR" sz="1200" dirty="0">
              <a:latin typeface="Times New Roman" panose="02020603050405020304" pitchFamily="18" charset="0"/>
              <a:cs typeface="Times New Roman" panose="02020603050405020304" pitchFamily="18" charset="0"/>
            </a:endParaRPr>
          </a:p>
          <a:p>
            <a:pPr>
              <a:spcAft>
                <a:spcPts val="200"/>
              </a:spcAft>
            </a:pPr>
            <a:r>
              <a:rPr lang="tr-TR" sz="1200" smtClean="0">
                <a:latin typeface="Times New Roman" panose="02020603050405020304" pitchFamily="18" charset="0"/>
                <a:cs typeface="Times New Roman" panose="02020603050405020304" pitchFamily="18" charset="0"/>
              </a:rPr>
              <a:t>Çevre kirliliğini önelemek ve biyoçeşitliliği korumak görevimizdir. </a:t>
            </a:r>
          </a:p>
          <a:p>
            <a:pPr>
              <a:spcAft>
                <a:spcPts val="200"/>
              </a:spcAft>
            </a:pPr>
            <a:r>
              <a:rPr lang="tr-TR" sz="1200" b="1" smtClean="0">
                <a:latin typeface="Times New Roman" panose="02020603050405020304" pitchFamily="18" charset="0"/>
                <a:cs typeface="Times New Roman" panose="02020603050405020304" pitchFamily="18" charset="0"/>
              </a:rPr>
              <a:t>2. </a:t>
            </a:r>
            <a:r>
              <a:rPr lang="tr-TR" sz="1200" b="1">
                <a:latin typeface="Times New Roman" panose="02020603050405020304" pitchFamily="18" charset="0"/>
                <a:cs typeface="Times New Roman" panose="02020603050405020304" pitchFamily="18" charset="0"/>
              </a:rPr>
              <a:t>Çalışan Desteği ve Eğitimler:</a:t>
            </a:r>
            <a:endParaRPr lang="tr-TR" sz="1200">
              <a:latin typeface="Times New Roman" panose="02020603050405020304" pitchFamily="18" charset="0"/>
              <a:cs typeface="Times New Roman" panose="02020603050405020304" pitchFamily="18" charset="0"/>
            </a:endParaRPr>
          </a:p>
          <a:p>
            <a:pPr>
              <a:spcAft>
                <a:spcPts val="200"/>
              </a:spcAft>
            </a:pPr>
            <a:r>
              <a:rPr lang="tr-TR" sz="1200">
                <a:latin typeface="Times New Roman" panose="02020603050405020304" pitchFamily="18" charset="0"/>
                <a:cs typeface="Times New Roman" panose="02020603050405020304" pitchFamily="18" charset="0"/>
              </a:rPr>
              <a:t> Çevre yönetim sisteminin etkinliğine katkı sağlamak amacıyla çalışanlarımıza destek olacak ve farkındalık yaratacak eğitimler sunacağız</a:t>
            </a:r>
            <a:r>
              <a:rPr lang="tr-TR" sz="1200" smtClean="0">
                <a:latin typeface="Times New Roman" panose="02020603050405020304" pitchFamily="18" charset="0"/>
                <a:cs typeface="Times New Roman" panose="02020603050405020304" pitchFamily="18" charset="0"/>
              </a:rPr>
              <a:t>.</a:t>
            </a:r>
          </a:p>
          <a:p>
            <a:pPr>
              <a:spcAft>
                <a:spcPts val="200"/>
              </a:spcAft>
            </a:pPr>
            <a:r>
              <a:rPr lang="tr-TR" sz="1200" b="1" smtClean="0">
                <a:latin typeface="Times New Roman" panose="02020603050405020304" pitchFamily="18" charset="0"/>
                <a:cs typeface="Times New Roman" panose="02020603050405020304" pitchFamily="18" charset="0"/>
              </a:rPr>
              <a:t>3. </a:t>
            </a:r>
            <a:r>
              <a:rPr lang="tr-TR" sz="1200" b="1" dirty="0">
                <a:latin typeface="Times New Roman" panose="02020603050405020304" pitchFamily="18" charset="0"/>
                <a:cs typeface="Times New Roman" panose="02020603050405020304" pitchFamily="18" charset="0"/>
              </a:rPr>
              <a:t>Yenilenebilir Enerji Kullanımı:</a:t>
            </a:r>
            <a:endParaRPr lang="tr-TR" sz="1200" dirty="0">
              <a:latin typeface="Times New Roman" panose="02020603050405020304" pitchFamily="18" charset="0"/>
              <a:cs typeface="Times New Roman" panose="02020603050405020304" pitchFamily="18" charset="0"/>
            </a:endParaRPr>
          </a:p>
          <a:p>
            <a:pPr>
              <a:spcAft>
                <a:spcPts val="200"/>
              </a:spcAft>
            </a:pPr>
            <a:r>
              <a:rPr lang="tr-TR" sz="1200" dirty="0">
                <a:latin typeface="Times New Roman" panose="02020603050405020304" pitchFamily="18" charset="0"/>
                <a:cs typeface="Times New Roman" panose="02020603050405020304" pitchFamily="18" charset="0"/>
              </a:rPr>
              <a:t>Yenilenebilir ve temiz enerji kaynaklarını kullanımını artırarak çevresel etkimizi azaltmayı hedefliyoruz.</a:t>
            </a:r>
          </a:p>
          <a:p>
            <a:pPr>
              <a:spcAft>
                <a:spcPts val="200"/>
              </a:spcAft>
            </a:pPr>
            <a:r>
              <a:rPr lang="tr-TR" sz="1200" b="1" smtClean="0">
                <a:latin typeface="Times New Roman" panose="02020603050405020304" pitchFamily="18" charset="0"/>
                <a:cs typeface="Times New Roman" panose="02020603050405020304" pitchFamily="18" charset="0"/>
              </a:rPr>
              <a:t>4</a:t>
            </a:r>
            <a:r>
              <a:rPr lang="tr-TR" sz="1200" b="1" dirty="0">
                <a:latin typeface="Times New Roman" panose="02020603050405020304" pitchFamily="18" charset="0"/>
                <a:cs typeface="Times New Roman" panose="02020603050405020304" pitchFamily="18" charset="0"/>
              </a:rPr>
              <a:t>. Su Tüketiminin Azaltılması:</a:t>
            </a:r>
            <a:endParaRPr lang="tr-TR" sz="1200" dirty="0">
              <a:latin typeface="Times New Roman" panose="02020603050405020304" pitchFamily="18" charset="0"/>
              <a:cs typeface="Times New Roman" panose="02020603050405020304" pitchFamily="18" charset="0"/>
            </a:endParaRPr>
          </a:p>
          <a:p>
            <a:pPr>
              <a:spcAft>
                <a:spcPts val="200"/>
              </a:spcAft>
            </a:pPr>
            <a:r>
              <a:rPr lang="tr-TR" sz="1200" dirty="0">
                <a:latin typeface="Times New Roman" panose="02020603050405020304" pitchFamily="18" charset="0"/>
                <a:cs typeface="Times New Roman" panose="02020603050405020304" pitchFamily="18" charset="0"/>
              </a:rPr>
              <a:t>Su </a:t>
            </a:r>
            <a:r>
              <a:rPr lang="tr-TR" sz="1200">
                <a:latin typeface="Times New Roman" panose="02020603050405020304" pitchFamily="18" charset="0"/>
                <a:cs typeface="Times New Roman" panose="02020603050405020304" pitchFamily="18" charset="0"/>
              </a:rPr>
              <a:t>tüketimini </a:t>
            </a:r>
            <a:r>
              <a:rPr lang="tr-TR" sz="1200" smtClean="0">
                <a:latin typeface="Times New Roman" panose="02020603050405020304" pitchFamily="18" charset="0"/>
                <a:cs typeface="Times New Roman" panose="02020603050405020304" pitchFamily="18" charset="0"/>
              </a:rPr>
              <a:t>azaltıcı uygulamalarla su kaynaklarını korumak ve sürdürülebilir su yönetimi çalışmaları sağlamak</a:t>
            </a:r>
            <a:endParaRPr lang="tr-TR" sz="1200" dirty="0">
              <a:latin typeface="Times New Roman" panose="02020603050405020304" pitchFamily="18" charset="0"/>
              <a:cs typeface="Times New Roman" panose="02020603050405020304" pitchFamily="18" charset="0"/>
            </a:endParaRPr>
          </a:p>
          <a:p>
            <a:pPr>
              <a:spcAft>
                <a:spcPts val="200"/>
              </a:spcAft>
            </a:pPr>
            <a:r>
              <a:rPr lang="tr-TR" sz="1200" b="1" dirty="0">
                <a:latin typeface="Times New Roman" panose="02020603050405020304" pitchFamily="18" charset="0"/>
                <a:cs typeface="Times New Roman" panose="02020603050405020304" pitchFamily="18" charset="0"/>
              </a:rPr>
              <a:t>5. Atık Yönetimi ve Sıfır Atık İlkesi:</a:t>
            </a:r>
            <a:endParaRPr lang="tr-TR" sz="1200" dirty="0">
              <a:latin typeface="Times New Roman" panose="02020603050405020304" pitchFamily="18" charset="0"/>
              <a:cs typeface="Times New Roman" panose="02020603050405020304" pitchFamily="18" charset="0"/>
            </a:endParaRPr>
          </a:p>
          <a:p>
            <a:pPr>
              <a:spcAft>
                <a:spcPts val="200"/>
              </a:spcAft>
            </a:pPr>
            <a:r>
              <a:rPr lang="tr-TR" sz="1200" smtClean="0">
                <a:latin typeface="Times New Roman" panose="02020603050405020304" pitchFamily="18" charset="0"/>
                <a:cs typeface="Times New Roman" panose="02020603050405020304" pitchFamily="18" charset="0"/>
              </a:rPr>
              <a:t>Atıkları ayrştırmak ve geri kazanım sağlayıp sfır atık ilkesine bağlı çalışmak.</a:t>
            </a:r>
          </a:p>
          <a:p>
            <a:pPr>
              <a:spcAft>
                <a:spcPts val="200"/>
              </a:spcAft>
            </a:pPr>
            <a:r>
              <a:rPr lang="tr-TR" sz="1200" b="1" smtClean="0">
                <a:latin typeface="Times New Roman" panose="02020603050405020304" pitchFamily="18" charset="0"/>
                <a:cs typeface="Times New Roman" panose="02020603050405020304" pitchFamily="18" charset="0"/>
              </a:rPr>
              <a:t>6. Çevre Dostu Ürün Kullanımı:</a:t>
            </a:r>
          </a:p>
          <a:p>
            <a:pPr>
              <a:spcAft>
                <a:spcPts val="200"/>
              </a:spcAft>
            </a:pPr>
            <a:r>
              <a:rPr lang="tr-TR" sz="1200" smtClean="0">
                <a:latin typeface="Times New Roman" panose="02020603050405020304" pitchFamily="18" charset="0"/>
                <a:cs typeface="Times New Roman" panose="02020603050405020304" pitchFamily="18" charset="0"/>
              </a:rPr>
              <a:t>Çevre dostu ürünlerin kullanımnın teşvik edilmesi ve tüketim alışkanlıklarına yeni bir kazanım sağlamak.</a:t>
            </a:r>
          </a:p>
          <a:p>
            <a:pPr>
              <a:spcAft>
                <a:spcPts val="200"/>
              </a:spcAft>
            </a:pPr>
            <a:r>
              <a:rPr lang="tr-TR" sz="1200" b="1" smtClean="0">
                <a:latin typeface="Times New Roman" panose="02020603050405020304" pitchFamily="18" charset="0"/>
                <a:cs typeface="Times New Roman" panose="02020603050405020304" pitchFamily="18" charset="0"/>
              </a:rPr>
              <a:t>7. </a:t>
            </a:r>
            <a:r>
              <a:rPr lang="tr-TR" sz="1200" b="1" dirty="0">
                <a:latin typeface="Times New Roman" panose="02020603050405020304" pitchFamily="18" charset="0"/>
                <a:cs typeface="Times New Roman" panose="02020603050405020304" pitchFamily="18" charset="0"/>
              </a:rPr>
              <a:t>Yaşam Döngüsü Bakış Açısıyla Hareket:</a:t>
            </a:r>
            <a:endParaRPr lang="tr-TR" sz="1200" dirty="0">
              <a:latin typeface="Times New Roman" panose="02020603050405020304" pitchFamily="18" charset="0"/>
              <a:cs typeface="Times New Roman" panose="02020603050405020304" pitchFamily="18" charset="0"/>
            </a:endParaRPr>
          </a:p>
          <a:p>
            <a:pPr>
              <a:spcAft>
                <a:spcPts val="200"/>
              </a:spcAft>
            </a:pPr>
            <a:r>
              <a:rPr lang="tr-TR" sz="1200" dirty="0">
                <a:latin typeface="Times New Roman" panose="02020603050405020304" pitchFamily="18" charset="0"/>
                <a:cs typeface="Times New Roman" panose="02020603050405020304" pitchFamily="18" charset="0"/>
              </a:rPr>
              <a:t>Süreçleri oluştururken ve uygularken ürünlerin yaşam döngüsünü göz önünde bulundurarak çevresel etkiyi azaltmayı </a:t>
            </a:r>
            <a:r>
              <a:rPr lang="tr-TR" sz="1200">
                <a:latin typeface="Times New Roman" panose="02020603050405020304" pitchFamily="18" charset="0"/>
                <a:cs typeface="Times New Roman" panose="02020603050405020304" pitchFamily="18" charset="0"/>
              </a:rPr>
              <a:t>hedefliyoruz</a:t>
            </a:r>
            <a:r>
              <a:rPr lang="tr-TR" sz="1200" smtClean="0">
                <a:latin typeface="Times New Roman" panose="02020603050405020304" pitchFamily="18" charset="0"/>
                <a:cs typeface="Times New Roman" panose="02020603050405020304" pitchFamily="18" charset="0"/>
              </a:rPr>
              <a:t>.</a:t>
            </a:r>
          </a:p>
          <a:p>
            <a:pPr>
              <a:spcAft>
                <a:spcPts val="200"/>
              </a:spcAft>
            </a:pPr>
            <a:r>
              <a:rPr lang="tr-TR" sz="1200" b="1" smtClean="0">
                <a:latin typeface="Times New Roman" panose="02020603050405020304" pitchFamily="18" charset="0"/>
                <a:cs typeface="Times New Roman" panose="02020603050405020304" pitchFamily="18" charset="0"/>
              </a:rPr>
              <a:t>8. </a:t>
            </a:r>
            <a:r>
              <a:rPr lang="tr-TR" sz="1200" b="1">
                <a:latin typeface="Times New Roman" panose="02020603050405020304" pitchFamily="18" charset="0"/>
                <a:cs typeface="Times New Roman" panose="02020603050405020304" pitchFamily="18" charset="0"/>
              </a:rPr>
              <a:t>Kimyasal ve Pestisit Kullanımının Azaltılması:</a:t>
            </a:r>
            <a:endParaRPr lang="tr-TR" sz="1200">
              <a:latin typeface="Times New Roman" panose="02020603050405020304" pitchFamily="18" charset="0"/>
              <a:cs typeface="Times New Roman" panose="02020603050405020304" pitchFamily="18" charset="0"/>
            </a:endParaRPr>
          </a:p>
          <a:p>
            <a:pPr>
              <a:spcAft>
                <a:spcPts val="200"/>
              </a:spcAft>
            </a:pPr>
            <a:r>
              <a:rPr lang="tr-TR" sz="1200">
                <a:latin typeface="Times New Roman" panose="02020603050405020304" pitchFamily="18" charset="0"/>
                <a:cs typeface="Times New Roman" panose="02020603050405020304" pitchFamily="18" charset="0"/>
              </a:rPr>
              <a:t>Çevreye zarar vermeyen ürünleri tercih ederek kimyasal ve pestisit kullanımını azaltmayı taahhüt ediyoruz.</a:t>
            </a:r>
          </a:p>
          <a:p>
            <a:pPr>
              <a:spcAft>
                <a:spcPts val="200"/>
              </a:spcAft>
            </a:pPr>
            <a:r>
              <a:rPr lang="tr-TR" sz="1200" b="1" smtClean="0">
                <a:latin typeface="Times New Roman" panose="02020603050405020304" pitchFamily="18" charset="0"/>
                <a:cs typeface="Times New Roman" panose="02020603050405020304" pitchFamily="18" charset="0"/>
              </a:rPr>
              <a:t>9. </a:t>
            </a:r>
            <a:r>
              <a:rPr lang="tr-TR" sz="1200" b="1">
                <a:latin typeface="Times New Roman" panose="02020603050405020304" pitchFamily="18" charset="0"/>
                <a:cs typeface="Times New Roman" panose="02020603050405020304" pitchFamily="18" charset="0"/>
              </a:rPr>
              <a:t>Risk Analizi ve Çevresel Fırsatlar:</a:t>
            </a:r>
            <a:endParaRPr lang="tr-TR" sz="1200">
              <a:latin typeface="Times New Roman" panose="02020603050405020304" pitchFamily="18" charset="0"/>
              <a:cs typeface="Times New Roman" panose="02020603050405020304" pitchFamily="18" charset="0"/>
            </a:endParaRPr>
          </a:p>
          <a:p>
            <a:pPr>
              <a:spcAft>
                <a:spcPts val="200"/>
              </a:spcAft>
            </a:pPr>
            <a:r>
              <a:rPr lang="tr-TR" sz="1200">
                <a:latin typeface="Times New Roman" panose="02020603050405020304" pitchFamily="18" charset="0"/>
                <a:cs typeface="Times New Roman" panose="02020603050405020304" pitchFamily="18" charset="0"/>
              </a:rPr>
              <a:t>Etkin risk analizi ile çevresel etkilerimizi azaltmayı ve yeni çevresel fırsatları değerlendirmeyi planlıyoruz.</a:t>
            </a:r>
            <a:endParaRPr lang="tr-TR" sz="1200" dirty="0">
              <a:latin typeface="Times New Roman" panose="02020603050405020304" pitchFamily="18" charset="0"/>
              <a:cs typeface="Times New Roman" panose="02020603050405020304" pitchFamily="18" charset="0"/>
            </a:endParaRPr>
          </a:p>
          <a:p>
            <a:pPr>
              <a:spcAft>
                <a:spcPts val="200"/>
              </a:spcAft>
            </a:pPr>
            <a:r>
              <a:rPr lang="tr-TR" sz="1200" b="1" dirty="0">
                <a:latin typeface="Times New Roman" panose="02020603050405020304" pitchFamily="18" charset="0"/>
                <a:cs typeface="Times New Roman" panose="02020603050405020304" pitchFamily="18" charset="0"/>
              </a:rPr>
              <a:t>10. Karbon Ayak İzi Azaltılması:</a:t>
            </a:r>
            <a:endParaRPr lang="tr-TR" sz="1200" dirty="0">
              <a:latin typeface="Times New Roman" panose="02020603050405020304" pitchFamily="18" charset="0"/>
              <a:cs typeface="Times New Roman" panose="02020603050405020304" pitchFamily="18" charset="0"/>
            </a:endParaRPr>
          </a:p>
          <a:p>
            <a:pPr>
              <a:spcAft>
                <a:spcPts val="200"/>
              </a:spcAft>
            </a:pPr>
            <a:r>
              <a:rPr lang="tr-TR" sz="1200" dirty="0">
                <a:latin typeface="Times New Roman" panose="02020603050405020304" pitchFamily="18" charset="0"/>
                <a:cs typeface="Times New Roman" panose="02020603050405020304" pitchFamily="18" charset="0"/>
              </a:rPr>
              <a:t> Karbon ayak izimizi izleyerek belirlediğimiz hedefe doğru azaltmayı taahhüt ediyoruz.</a:t>
            </a:r>
          </a:p>
          <a:p>
            <a:pPr>
              <a:spcAft>
                <a:spcPts val="200"/>
              </a:spcAft>
            </a:pPr>
            <a:r>
              <a:rPr lang="tr-TR" sz="1200" b="1" dirty="0">
                <a:latin typeface="Times New Roman" panose="02020603050405020304" pitchFamily="18" charset="0"/>
                <a:cs typeface="Times New Roman" panose="02020603050405020304" pitchFamily="18" charset="0"/>
              </a:rPr>
              <a:t>11. Acil Durum Çalışmaları:</a:t>
            </a:r>
            <a:endParaRPr lang="tr-TR" sz="1200" dirty="0">
              <a:latin typeface="Times New Roman" panose="02020603050405020304" pitchFamily="18" charset="0"/>
              <a:cs typeface="Times New Roman" panose="02020603050405020304" pitchFamily="18" charset="0"/>
            </a:endParaRPr>
          </a:p>
          <a:p>
            <a:pPr>
              <a:spcAft>
                <a:spcPts val="200"/>
              </a:spcAft>
            </a:pPr>
            <a:r>
              <a:rPr lang="tr-TR" sz="1200" dirty="0">
                <a:latin typeface="Times New Roman" panose="02020603050405020304" pitchFamily="18" charset="0"/>
                <a:cs typeface="Times New Roman" panose="02020603050405020304" pitchFamily="18" charset="0"/>
              </a:rPr>
              <a:t> Acil durumlar kaynaklı çevresel etkileri azaltmak üzere planlı çalışmalar yaparak hazırlıklı olmayı amaçlıyoruz.</a:t>
            </a:r>
          </a:p>
          <a:p>
            <a:pPr>
              <a:spcAft>
                <a:spcPts val="200"/>
              </a:spcAft>
            </a:pPr>
            <a:r>
              <a:rPr lang="tr-TR" sz="1200" b="1">
                <a:latin typeface="Times New Roman" panose="02020603050405020304" pitchFamily="18" charset="0"/>
                <a:cs typeface="Times New Roman" panose="02020603050405020304" pitchFamily="18" charset="0"/>
              </a:rPr>
              <a:t>12. Doğal Kaynakların Etkin Kullanımı:</a:t>
            </a:r>
            <a:endParaRPr lang="tr-TR" sz="1200">
              <a:latin typeface="Times New Roman" panose="02020603050405020304" pitchFamily="18" charset="0"/>
              <a:cs typeface="Times New Roman" panose="02020603050405020304" pitchFamily="18" charset="0"/>
            </a:endParaRPr>
          </a:p>
          <a:p>
            <a:pPr>
              <a:spcAft>
                <a:spcPts val="200"/>
              </a:spcAft>
            </a:pPr>
            <a:r>
              <a:rPr lang="tr-TR" sz="1200">
                <a:latin typeface="Times New Roman" panose="02020603050405020304" pitchFamily="18" charset="0"/>
                <a:cs typeface="Times New Roman" panose="02020603050405020304" pitchFamily="18" charset="0"/>
              </a:rPr>
              <a:t>Doğal kaynakları etkin bir şekilde kullanarak israfı önlemek ve sürdürülebilirliği desteklemek amacındayız.</a:t>
            </a:r>
          </a:p>
          <a:p>
            <a:pPr>
              <a:spcAft>
                <a:spcPts val="200"/>
              </a:spcAft>
            </a:pPr>
            <a:r>
              <a:rPr lang="tr-TR" sz="1200" b="1" smtClean="0">
                <a:latin typeface="Times New Roman" panose="02020603050405020304" pitchFamily="18" charset="0"/>
                <a:cs typeface="Times New Roman" panose="02020603050405020304" pitchFamily="18" charset="0"/>
              </a:rPr>
              <a:t>13</a:t>
            </a:r>
            <a:r>
              <a:rPr lang="tr-TR" sz="1200" b="1" dirty="0">
                <a:latin typeface="Times New Roman" panose="02020603050405020304" pitchFamily="18" charset="0"/>
                <a:cs typeface="Times New Roman" panose="02020603050405020304" pitchFamily="18" charset="0"/>
              </a:rPr>
              <a:t>. Kurumsal Çevre Kültürü:</a:t>
            </a:r>
            <a:endParaRPr lang="tr-TR" sz="1200" dirty="0">
              <a:latin typeface="Times New Roman" panose="02020603050405020304" pitchFamily="18" charset="0"/>
              <a:cs typeface="Times New Roman" panose="02020603050405020304" pitchFamily="18" charset="0"/>
            </a:endParaRPr>
          </a:p>
          <a:p>
            <a:pPr>
              <a:spcAft>
                <a:spcPts val="200"/>
              </a:spcAft>
            </a:pPr>
            <a:r>
              <a:rPr lang="tr-TR" sz="1200" dirty="0">
                <a:latin typeface="Times New Roman" panose="02020603050405020304" pitchFamily="18" charset="0"/>
                <a:cs typeface="Times New Roman" panose="02020603050405020304" pitchFamily="18" charset="0"/>
              </a:rPr>
              <a:t> Çevre koruma faaliyetlerini kurum kültürü haline getirerek tüm paydaşlarımızın katılımını teşvik edeceğiz.</a:t>
            </a:r>
          </a:p>
          <a:p>
            <a:pPr>
              <a:spcAft>
                <a:spcPts val="200"/>
              </a:spcAft>
            </a:pPr>
            <a:r>
              <a:rPr lang="tr-TR" sz="1200" b="1" dirty="0">
                <a:latin typeface="Times New Roman" panose="02020603050405020304" pitchFamily="18" charset="0"/>
                <a:cs typeface="Times New Roman" panose="02020603050405020304" pitchFamily="18" charset="0"/>
              </a:rPr>
              <a:t>14. Çevresel Tedarikçi Seçimi:</a:t>
            </a:r>
            <a:endParaRPr lang="tr-TR" sz="1200" dirty="0">
              <a:latin typeface="Times New Roman" panose="02020603050405020304" pitchFamily="18" charset="0"/>
              <a:cs typeface="Times New Roman" panose="02020603050405020304" pitchFamily="18" charset="0"/>
            </a:endParaRPr>
          </a:p>
          <a:p>
            <a:pPr>
              <a:spcAft>
                <a:spcPts val="200"/>
              </a:spcAft>
            </a:pPr>
            <a:r>
              <a:rPr lang="tr-TR" sz="1200" dirty="0">
                <a:latin typeface="Times New Roman" panose="02020603050405020304" pitchFamily="18" charset="0"/>
                <a:cs typeface="Times New Roman" panose="02020603050405020304" pitchFamily="18" charset="0"/>
              </a:rPr>
              <a:t> Çevresel açıdan sürdürülebilir tedarikçilere öncelik vererek tedarik zincirinde çevresel etkiyi azaltmayı amaçlıyoruz.</a:t>
            </a:r>
          </a:p>
          <a:p>
            <a:pPr>
              <a:spcAft>
                <a:spcPts val="200"/>
              </a:spcAft>
            </a:pPr>
            <a:r>
              <a:rPr lang="tr-TR" sz="1200" b="1" dirty="0">
                <a:latin typeface="Times New Roman" panose="02020603050405020304" pitchFamily="18" charset="0"/>
                <a:cs typeface="Times New Roman" panose="02020603050405020304" pitchFamily="18" charset="0"/>
              </a:rPr>
              <a:t>15. Çevresel Uyum ve Bilgilendirme:</a:t>
            </a:r>
            <a:endParaRPr lang="tr-TR" sz="1200" dirty="0">
              <a:latin typeface="Times New Roman" panose="02020603050405020304" pitchFamily="18" charset="0"/>
              <a:cs typeface="Times New Roman" panose="02020603050405020304" pitchFamily="18" charset="0"/>
            </a:endParaRPr>
          </a:p>
          <a:p>
            <a:pPr>
              <a:spcAft>
                <a:spcPts val="200"/>
              </a:spcAft>
            </a:pPr>
            <a:r>
              <a:rPr lang="tr-TR" sz="1200" dirty="0">
                <a:latin typeface="Times New Roman" panose="02020603050405020304" pitchFamily="18" charset="0"/>
                <a:cs typeface="Times New Roman" panose="02020603050405020304" pitchFamily="18" charset="0"/>
              </a:rPr>
              <a:t> Çevresel taahhütlerimizi yerine getirerek ilgili taraflarımızı bilgilendirmeyi ve katılımlarını sağlamayı hedefliyoruz</a:t>
            </a:r>
            <a:r>
              <a:rPr lang="tr-TR" sz="1200" dirty="0" smtClean="0">
                <a:latin typeface="Times New Roman" panose="02020603050405020304" pitchFamily="18" charset="0"/>
                <a:cs typeface="Times New Roman" panose="02020603050405020304" pitchFamily="18" charset="0"/>
              </a:rPr>
              <a:t>.</a:t>
            </a:r>
            <a:endParaRPr lang="tr-TR" sz="14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5237" y="1737316"/>
            <a:ext cx="2308269" cy="2019736"/>
          </a:xfrm>
          <a:prstGeom prst="rect">
            <a:avLst/>
          </a:prstGeom>
        </p:spPr>
      </p:pic>
    </p:spTree>
    <p:extLst>
      <p:ext uri="{BB962C8B-B14F-4D97-AF65-F5344CB8AC3E}">
        <p14:creationId xmlns:p14="http://schemas.microsoft.com/office/powerpoint/2010/main" val="1838899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93965" y="152401"/>
            <a:ext cx="10127673" cy="371060"/>
          </a:xfrm>
        </p:spPr>
        <p:txBody>
          <a:bodyPr>
            <a:normAutofit/>
          </a:bodyPr>
          <a:lstStyle/>
          <a:p>
            <a:r>
              <a:rPr lang="tr-TR" sz="2000" b="1" dirty="0" smtClean="0">
                <a:latin typeface="Times New Roman" panose="02020603050405020304" pitchFamily="18" charset="0"/>
                <a:cs typeface="Times New Roman" panose="02020603050405020304" pitchFamily="18" charset="0"/>
              </a:rPr>
              <a:t>SÜRDÜRÜLEBİLİRLİK POLİTİKAMIZ</a:t>
            </a:r>
            <a:endParaRPr lang="tr-TR" sz="2000" dirty="0">
              <a:latin typeface="Times New Roman" panose="02020603050405020304" pitchFamily="18" charset="0"/>
              <a:cs typeface="Times New Roman" panose="02020603050405020304" pitchFamily="18" charset="0"/>
            </a:endParaRPr>
          </a:p>
        </p:txBody>
      </p:sp>
      <p:sp>
        <p:nvSpPr>
          <p:cNvPr id="3" name="Dikdörtgen 2"/>
          <p:cNvSpPr/>
          <p:nvPr/>
        </p:nvSpPr>
        <p:spPr>
          <a:xfrm>
            <a:off x="193965" y="528883"/>
            <a:ext cx="5500253" cy="6247864"/>
          </a:xfrm>
          <a:prstGeom prst="rect">
            <a:avLst/>
          </a:prstGeom>
        </p:spPr>
        <p:txBody>
          <a:bodyPr wrap="square">
            <a:spAutoFit/>
          </a:bodyPr>
          <a:lstStyle/>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1.Çevresel Sürdürülebilirlik Politikası:</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Şirket olarak çevresel sürdürülebilirlik ilkesini benimsiyoruz. Faaliyetlerimizi çevreye olan etkileri minimize edecek şekilde yönlendiriyoruz.</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2. Yerel/Bölgesel Kalkınma ve İstihdam Desteği:</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Yerel ve bölgesel kalkınmayı destekleyerek istihdam yaratmaya katkı sağlıyoruz. Bölgemizin ekonomisine olumlu etkilerde bulunmayı amaçlıyoruz.</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3. Eşit Fırsatlar ve Performans Analizi:</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Tüm çalışanlarımıza, yönetim pozisyonları dahil, eşit fırsatlar sunuyoruz. Performans analizi ve ilerlemeyi değerlendirirken ayrım yapmıyoruz.</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4. Çalışan Hakları ve Yasal Takip:</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Çalışan haklarına saygı duyuyor ve yasal mevzuata uygun olarak işleyişimizi şekillendiriyoruz. Çalışanların adil ve etik muamele görmesini sağlıyoruz.</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5. Çocuk İşçiliği Karşıtlığı:</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Çocuk işçiliğine karşıyız ve bu olguyu desteklemiyoruz. Etik ve yasal standartlara uygun çalışma koşulları sağlamayı taahhüt ediyoruz.</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6. Çalışan Gelişimi ve Eğitim:</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Çalışanlarımızın gelişimini desteklemek için düzenli eğitimler sunuyoruz. Hem kişisel hem de mesleki yeteneklerini geliştirmelerini teşvik ediyoruz.</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7. Sağlıklı ve Güvenli Çalışma Ortamı:</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Çalışanlarımıza sağlıklı ve güvenli bir çalışma ortamı sunuyoruz. Öneri ve şikayetleri iletebilmeleri için çeşitli kanallar oluşturuyoruz.</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8. Çalışan Geri Bildirimleri ve Yönetim Gelişimi:</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Çalışanlardan gelen geri bildirimleri dikkate alarak sürekli yönetim sistemlerimizi geliştiriyoruz. Çalışanların katılımını ve önerilerini teşvik ediyoruz.</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9. İş Sağlığı ve Güvenliği Kültürü:</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Sıfır kaza ilkesiyle çalışarak iş sağlığı ve güvenliğini kurumsal kültür haline getirmeyi amaçlıyoruz. Her seviyedeki çalışanın güvenliğini en üst düzeyde sağlamayı hedefliyoruz.</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10. Doğal ve Kültürel Mirasın Bilgilendirmesi:</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Yerel ve bölgesel doğal ve kültürel mirası misafirlerimiz ve çalışanlarımız için anlamlı ve anlaşılır bir şekilde bilgilendirerek koruma ve farkındalık oluşturmayı hedefliyoruz.</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11. Misafir Geri Bildirimleri ve Süreç İyileştirmesi:</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Misafirlerimizin tüm geri bildirimlerini değerlendiriyoruz. Elde ettiğimiz verilere dayalı olarak iş süreçlerimizi sürekli olarak iyileştiriyoruz</a:t>
            </a:r>
            <a:r>
              <a:rPr lang="tr-TR" sz="1000"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Dikdörtgen 4"/>
          <p:cNvSpPr/>
          <p:nvPr/>
        </p:nvSpPr>
        <p:spPr>
          <a:xfrm>
            <a:off x="5915893" y="523461"/>
            <a:ext cx="5943599" cy="6247864"/>
          </a:xfrm>
          <a:prstGeom prst="rect">
            <a:avLst/>
          </a:prstGeom>
        </p:spPr>
        <p:txBody>
          <a:bodyPr wrap="square">
            <a:spAutoFit/>
          </a:bodyPr>
          <a:lstStyle/>
          <a:p>
            <a:pPr algn="just">
              <a:spcAft>
                <a:spcPts val="400"/>
              </a:spcAft>
            </a:pPr>
            <a:r>
              <a:rPr lang="tr-TR" sz="1000" b="1" dirty="0" smtClean="0">
                <a:latin typeface="Times New Roman" panose="02020603050405020304" pitchFamily="18" charset="0"/>
                <a:ea typeface="Calibri" panose="020F0502020204030204" pitchFamily="34" charset="0"/>
                <a:cs typeface="Times New Roman" panose="02020603050405020304" pitchFamily="18" charset="0"/>
              </a:rPr>
              <a:t>12</a:t>
            </a:r>
            <a:r>
              <a:rPr lang="tr-TR" sz="1000" b="1" dirty="0">
                <a:latin typeface="Times New Roman" panose="02020603050405020304" pitchFamily="18" charset="0"/>
                <a:ea typeface="Calibri" panose="020F0502020204030204" pitchFamily="34" charset="0"/>
                <a:cs typeface="Times New Roman" panose="02020603050405020304" pitchFamily="18" charset="0"/>
              </a:rPr>
              <a:t>. Risklerin Dikkate Alındığı Yatırımlar:</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Yatırımlarımızı planlarken, korunan hassas alanlar, tarihi miras ve çevresel riskleri göz önünde bulunduruyoruz. Yerel ve sürdürülebilir uygulamaları tercih ediyoruz.</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13. Erişilebilirlik ve Özel İhtiyaçlar:</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Binalarımızı ve konseptimizi tasarlarken özel ihtiyaçları olan misafir ve çalışanlarımızın gereksinimlerini dikkate alarak erişilebilir hizmet anlayışını benimsiyoruz.</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14. Kültürel ve Tarihi Değerlere Katkı:</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Yerel ve bölgesel kültürel, tarihi ve manevi değerlere saygı gösteriyor ve bunların korunmasına ve gelişmesine katkı sağlamayı taahhüt ediyoruz.</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15. Ürün ve Hizmet Kalitesi Değerlendirmesi:</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Ürün ve hizmet alımlarında nitelik ve kaliteyi değerlendiriyor, sürekli olarak analiz ediyor ve iyileştirmeler yaparak en iyi deneyimi sunmayı hedefliyoruz.</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16. Sürdürülebilir Tedarikçi Seçimi:</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Tedarikçi seçiminde yerel ve yerli üretim/hizmet sağlayıcılarına öncelik vererek bölgenin kalkınmasına ve ekonomisine katkı sağlamayı amaçlıyoruz. Adil ve dürüst tedarikçi ilişkilerini sürdürüyoruz.</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17. Ayrımcılık ve İnsan Hakları Karşıtlığı:</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Dil, din, ırk, cinsiyet gibi ayrımcılığı reddediyor, insan haklarına saygı gösteriyoruz. Özel korumalı gruplar ve savunmasız gruplar aleyhinde her türlü istismara karşı duruyoruz.</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18. Aile İçi Şiddet ve Çocuk İstismarı Karşıtlığı:</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Aile içi şiddet ve çocuk istismarı gibi olgulara karşı çıkıyoruz. Tedbirler alarak toplumsal sorunların çözümüne katkı sağlamayı amaçlıyoruz.</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19. Değerlere Bağlılık ve Yasal Uyum:</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İş süreçlerimizi temel değerlere uyumlu ve yasal mevzuata uygun şekilde yönetiyor, sürekli olarak geliştirme amacıyla hareket ediyoruz.</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20. Bilgi Güvenliği ve Sürekli Gelişim:</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Bilgi güvenliği konusunda ilgili mevzuata uygun olarak hareket ediyor, süreçlerimizi güncel güvenlik standartlarına uygun şekilde sürekli olarak geliştiriyoruz.</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21. Risk Yönetimi ve Sürekli İyileştirme:</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İş süreçlerimizi, iç ve dış riskleri önceden analiz ederek ele alıyor ve sürekli iyileştirme hedefi doğrultusunda geliştiriyoruz. Yeni fırsatları da değerlendiriyoruz.</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22. Uzun Vadeli Değer Yaratma Hedefi:</a:t>
            </a:r>
            <a:endParaRPr lang="tr-TR" sz="1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Sürdürülebilir kalkınma doğrultusunda sektörde öncü olarak uzun vadeli değer yaratmayı hedefliyoruz. Hem topluma hem de çevreye pozitif etkiler sağlamak amacındayız.</a:t>
            </a:r>
            <a:endParaRPr lang="tr-TR"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3889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a:xfrm>
            <a:off x="221608" y="263973"/>
            <a:ext cx="7772400" cy="6834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smtClean="0">
                <a:latin typeface="Times New Roman" panose="02020603050405020304" pitchFamily="18" charset="0"/>
                <a:cs typeface="Times New Roman" panose="02020603050405020304" pitchFamily="18" charset="0"/>
              </a:rPr>
              <a:t>ÇEVRE</a:t>
            </a:r>
            <a:r>
              <a:rPr lang="tr-TR" sz="2000" b="1" smtClean="0">
                <a:solidFill>
                  <a:schemeClr val="bg2">
                    <a:lumMod val="50000"/>
                  </a:schemeClr>
                </a:solidFill>
                <a:latin typeface="Times New Roman" panose="02020603050405020304" pitchFamily="18" charset="0"/>
                <a:cs typeface="Times New Roman" panose="02020603050405020304" pitchFamily="18" charset="0"/>
              </a:rPr>
              <a:t> </a:t>
            </a:r>
            <a:r>
              <a:rPr lang="tr-TR" sz="2000" b="1" smtClean="0">
                <a:latin typeface="Times New Roman" panose="02020603050405020304" pitchFamily="18" charset="0"/>
                <a:cs typeface="Times New Roman" panose="02020603050405020304" pitchFamily="18" charset="0"/>
              </a:rPr>
              <a:t>ETKİNLİKLERİMİZ</a:t>
            </a:r>
            <a:endParaRPr lang="tr-TR" sz="2000" b="1" dirty="0" smtClean="0">
              <a:latin typeface="Times New Roman" panose="02020603050405020304" pitchFamily="18" charset="0"/>
              <a:cs typeface="Times New Roman" panose="02020603050405020304" pitchFamily="18" charset="0"/>
            </a:endParaRPr>
          </a:p>
        </p:txBody>
      </p:sp>
      <p:sp>
        <p:nvSpPr>
          <p:cNvPr id="2" name="Dikdörtgen 1"/>
          <p:cNvSpPr/>
          <p:nvPr/>
        </p:nvSpPr>
        <p:spPr>
          <a:xfrm>
            <a:off x="449574" y="886690"/>
            <a:ext cx="11465335" cy="400110"/>
          </a:xfrm>
          <a:prstGeom prst="rect">
            <a:avLst/>
          </a:prstGeom>
        </p:spPr>
        <p:txBody>
          <a:bodyPr wrap="square">
            <a:spAutoFit/>
          </a:bodyPr>
          <a:lstStyle/>
          <a:p>
            <a:pPr algn="just"/>
            <a:endParaRPr lang="tr-TR" sz="2000" dirty="0" smtClean="0">
              <a:solidFill>
                <a:schemeClr val="bg2">
                  <a:lumMod val="50000"/>
                </a:schemeClr>
              </a:solidFill>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6262" y="1181652"/>
            <a:ext cx="3289280" cy="2405543"/>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601" y="3691719"/>
            <a:ext cx="3157311" cy="2845665"/>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7838" y="1181652"/>
            <a:ext cx="3897071" cy="5355732"/>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875" y="1181652"/>
            <a:ext cx="4016800" cy="5355732"/>
          </a:xfrm>
          <a:prstGeom prst="rect">
            <a:avLst/>
          </a:prstGeom>
        </p:spPr>
      </p:pic>
    </p:spTree>
    <p:extLst>
      <p:ext uri="{BB962C8B-B14F-4D97-AF65-F5344CB8AC3E}">
        <p14:creationId xmlns:p14="http://schemas.microsoft.com/office/powerpoint/2010/main" val="901618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2653</TotalTime>
  <Words>3434</Words>
  <Application>Microsoft Office PowerPoint</Application>
  <PresentationFormat>Geniş ekran</PresentationFormat>
  <Paragraphs>388</Paragraphs>
  <Slides>37</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37</vt:i4>
      </vt:variant>
    </vt:vector>
  </HeadingPairs>
  <TitlesOfParts>
    <vt:vector size="44" baseType="lpstr">
      <vt:lpstr>Arial</vt:lpstr>
      <vt:lpstr>Arial Black</vt:lpstr>
      <vt:lpstr>Calibri</vt:lpstr>
      <vt:lpstr>Calibri Light</vt:lpstr>
      <vt:lpstr>Times New Roman</vt:lpstr>
      <vt:lpstr>Wingdings</vt:lpstr>
      <vt:lpstr>Office Teması</vt:lpstr>
      <vt:lpstr>PowerPoint Sunusu</vt:lpstr>
      <vt:lpstr>TUĞRA SUİT HOTEL HAKKINDA</vt:lpstr>
      <vt:lpstr>PowerPoint Sunusu</vt:lpstr>
      <vt:lpstr>VİZYONUMUZ  Tuğra Suit Hotel ailesi olarak şehir dışı otelcilik anlayışında tercih edilen bir tesis olmak. Kaliteli, nezip ve sürdürülebilir hizmetlerimiz ile misafir memnuniyetini sağlamak. Kalite ve güven anlayışı içinde bir sonraki tatil planınızın yine tek adresi olmak istiyoruz, ayrıcalıklı. Kaliteli, güler yüzlü, beklentileri ve istekleri karşılayan çalışma prensiplerimizle konuklarımızın unutamayacakları bir tatil deneyimini sağlamak her zaman değişmez hedefimiz oluşturmuştur. </vt:lpstr>
      <vt:lpstr>PowerPoint Sunusu</vt:lpstr>
      <vt:lpstr>UYGULANAN YÖNETİM SİSTEMLERİ POLİTİKAMIZ</vt:lpstr>
      <vt:lpstr>ÇEVRESEL SÜRDÜRÜLEBİLİRLİK POLİTİKAMIZ</vt:lpstr>
      <vt:lpstr>SÜRDÜRÜLEBİLİRLİK POLİTİKAMIZ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Kişi başı elektrik tüketimi</vt:lpstr>
      <vt:lpstr>SU TÜKETİMLERİ  Tuğra Suit Hotel</vt:lpstr>
      <vt:lpstr>GAZ TÜKETİMLERİ  Tuğra Suit Hotel</vt:lpstr>
      <vt:lpstr>KARBON AYAK İZİ  Tuğra Suit Hotel</vt:lpstr>
      <vt:lpstr>PowerPoint Sunusu</vt:lpstr>
      <vt:lpstr>PowerPoint Sunusu</vt:lpstr>
      <vt:lpstr>PowerPoint Sunusu</vt:lpstr>
      <vt:lpstr>PowerPoint Sunusu</vt:lpstr>
      <vt:lpstr>PowerPoint Sunusu</vt:lpstr>
      <vt:lpstr>PowerPoint Sunusu</vt:lpstr>
      <vt:lpstr>PowerPoint Sunusu</vt:lpstr>
      <vt:lpstr>ALANYA’DA BULUNAN TARİHİ YERLER</vt:lpstr>
      <vt:lpstr>MÜZE VE ÖREN YERLERİNDE UYULMASI GEREKEN KURALLAR</vt:lpstr>
      <vt:lpstr>ALANYA BELEDİYESİ 2025 YILI ETKİNLİK TAKVİMİ</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kalite</dc:creator>
  <cp:lastModifiedBy>ACER</cp:lastModifiedBy>
  <cp:revision>134</cp:revision>
  <dcterms:created xsi:type="dcterms:W3CDTF">2024-06-02T14:24:47Z</dcterms:created>
  <dcterms:modified xsi:type="dcterms:W3CDTF">2025-10-01T13:26:48Z</dcterms:modified>
</cp:coreProperties>
</file>